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51"/>
  </p:notesMasterIdLst>
  <p:handoutMasterIdLst>
    <p:handoutMasterId r:id="rId52"/>
  </p:handoutMasterIdLst>
  <p:sldIdLst>
    <p:sldId id="256" r:id="rId5"/>
    <p:sldId id="711" r:id="rId6"/>
    <p:sldId id="712" r:id="rId7"/>
    <p:sldId id="715" r:id="rId8"/>
    <p:sldId id="716" r:id="rId9"/>
    <p:sldId id="767" r:id="rId10"/>
    <p:sldId id="774" r:id="rId11"/>
    <p:sldId id="779" r:id="rId12"/>
    <p:sldId id="780" r:id="rId13"/>
    <p:sldId id="781" r:id="rId14"/>
    <p:sldId id="785" r:id="rId15"/>
    <p:sldId id="782" r:id="rId16"/>
    <p:sldId id="783" r:id="rId17"/>
    <p:sldId id="784" r:id="rId18"/>
    <p:sldId id="775" r:id="rId19"/>
    <p:sldId id="786" r:id="rId20"/>
    <p:sldId id="788" r:id="rId21"/>
    <p:sldId id="787" r:id="rId22"/>
    <p:sldId id="789" r:id="rId23"/>
    <p:sldId id="791" r:id="rId24"/>
    <p:sldId id="792" r:id="rId25"/>
    <p:sldId id="793" r:id="rId26"/>
    <p:sldId id="794" r:id="rId27"/>
    <p:sldId id="795" r:id="rId28"/>
    <p:sldId id="796" r:id="rId29"/>
    <p:sldId id="776" r:id="rId30"/>
    <p:sldId id="811" r:id="rId31"/>
    <p:sldId id="812" r:id="rId32"/>
    <p:sldId id="777" r:id="rId33"/>
    <p:sldId id="798" r:id="rId34"/>
    <p:sldId id="800" r:id="rId35"/>
    <p:sldId id="799" r:id="rId36"/>
    <p:sldId id="801" r:id="rId37"/>
    <p:sldId id="797" r:id="rId38"/>
    <p:sldId id="778" r:id="rId39"/>
    <p:sldId id="802" r:id="rId40"/>
    <p:sldId id="803" r:id="rId41"/>
    <p:sldId id="804" r:id="rId42"/>
    <p:sldId id="805" r:id="rId43"/>
    <p:sldId id="806" r:id="rId44"/>
    <p:sldId id="807" r:id="rId45"/>
    <p:sldId id="808" r:id="rId46"/>
    <p:sldId id="810" r:id="rId47"/>
    <p:sldId id="809" r:id="rId48"/>
    <p:sldId id="814" r:id="rId49"/>
    <p:sldId id="813" r:id="rId50"/>
  </p:sldIdLst>
  <p:sldSz cx="9144000" cy="6858000" type="screen4x3"/>
  <p:notesSz cx="9928225" cy="6797675"/>
  <p:custDataLst>
    <p:tags r:id="rId53"/>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94" autoAdjust="0"/>
    <p:restoredTop sz="94646" autoAdjust="0"/>
  </p:normalViewPr>
  <p:slideViewPr>
    <p:cSldViewPr>
      <p:cViewPr varScale="1">
        <p:scale>
          <a:sx n="79" d="100"/>
          <a:sy n="79" d="100"/>
        </p:scale>
        <p:origin x="1278"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gs" Target="tags/tag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25/07/2017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7/25/2017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713932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43271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5236319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4251335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288309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5822162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7079952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17</a:t>
            </a:fld>
            <a:endParaRPr lang="en-GB" dirty="0"/>
          </a:p>
        </p:txBody>
      </p:sp>
    </p:spTree>
    <p:extLst>
      <p:ext uri="{BB962C8B-B14F-4D97-AF65-F5344CB8AC3E}">
        <p14:creationId xmlns:p14="http://schemas.microsoft.com/office/powerpoint/2010/main" val="3620891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18</a:t>
            </a:fld>
            <a:endParaRPr lang="en-GB" dirty="0"/>
          </a:p>
        </p:txBody>
      </p:sp>
    </p:spTree>
    <p:extLst>
      <p:ext uri="{BB962C8B-B14F-4D97-AF65-F5344CB8AC3E}">
        <p14:creationId xmlns:p14="http://schemas.microsoft.com/office/powerpoint/2010/main" val="7484549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848260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9411480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40817119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8384322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8973677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692574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0947093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4614339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8506460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85676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211261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9869718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4915207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4127714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4944788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4943281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1693775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5595271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6321601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959659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16535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1687454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293015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8078513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7876029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1078067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874333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563075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049205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327331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7375875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29.xml"/><Relationship Id="rId3" Type="http://schemas.openxmlformats.org/officeDocument/2006/relationships/slide" Target="../slides/slide19.xml"/><Relationship Id="rId7" Type="http://schemas.openxmlformats.org/officeDocument/2006/relationships/slide" Target="../slides/slide35.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45.xml"/><Relationship Id="rId5" Type="http://schemas.openxmlformats.org/officeDocument/2006/relationships/slide" Target="../slides/slide28.xml"/><Relationship Id="rId4" Type="http://schemas.openxmlformats.org/officeDocument/2006/relationships/slide" Target="../slides/slide27.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6.xml"/><Relationship Id="rId4" Type="http://schemas.openxmlformats.org/officeDocument/2006/relationships/slide" Target="../slides/sl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 action="ppaction://noaction"/>
          </p:cNvPr>
          <p:cNvSpPr/>
          <p:nvPr userDrawn="1"/>
        </p:nvSpPr>
        <p:spPr>
          <a:xfrm>
            <a:off x="8079930" y="623538"/>
            <a:ext cx="812550"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Assessment</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rId2" action="ppaction://hlinksldjump"/>
          </p:cNvPr>
          <p:cNvSpPr/>
          <p:nvPr userDrawn="1"/>
        </p:nvSpPr>
        <p:spPr>
          <a:xfrm>
            <a:off x="217476" y="623538"/>
            <a:ext cx="82613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P1</a:t>
            </a:r>
            <a:r>
              <a:rPr lang="en-GB" sz="1000" b="1" baseline="0" dirty="0" smtClean="0">
                <a:latin typeface="Arial" panose="020B0604020202020204" pitchFamily="34" charset="0"/>
                <a:cs typeface="Arial" panose="020B0604020202020204" pitchFamily="34" charset="0"/>
              </a:rPr>
              <a:t> – SMART</a:t>
            </a:r>
            <a:endParaRPr lang="en-GB" sz="1000" b="1" dirty="0">
              <a:latin typeface="Arial" panose="020B0604020202020204" pitchFamily="34" charset="0"/>
              <a:cs typeface="Arial" panose="020B0604020202020204" pitchFamily="34" charset="0"/>
            </a:endParaRPr>
          </a:p>
        </p:txBody>
      </p:sp>
      <p:sp>
        <p:nvSpPr>
          <p:cNvPr id="37" name="Round Same Side Corner Rectangle 36">
            <a:hlinkClick r:id="rId3" action="ppaction://hlinksldjump"/>
          </p:cNvPr>
          <p:cNvSpPr/>
          <p:nvPr userDrawn="1"/>
        </p:nvSpPr>
        <p:spPr>
          <a:xfrm>
            <a:off x="1110092" y="623538"/>
            <a:ext cx="122413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P2 –</a:t>
            </a:r>
            <a:r>
              <a:rPr lang="en-GB" sz="1000" b="1" baseline="0" dirty="0" smtClean="0">
                <a:latin typeface="Arial" panose="020B0604020202020204" pitchFamily="34" charset="0"/>
                <a:cs typeface="Arial" panose="020B0604020202020204" pitchFamily="34" charset="0"/>
              </a:rPr>
              <a:t> </a:t>
            </a:r>
            <a:r>
              <a:rPr lang="en-GB" sz="1000" b="1" dirty="0" smtClean="0">
                <a:latin typeface="Arial" panose="020B0604020202020204" pitchFamily="34" charset="0"/>
                <a:cs typeface="Arial" panose="020B0604020202020204" pitchFamily="34" charset="0"/>
              </a:rPr>
              <a:t>Segmentation</a:t>
            </a:r>
            <a:endParaRPr lang="en-GB" sz="1000" b="1" dirty="0">
              <a:latin typeface="Arial" panose="020B0604020202020204" pitchFamily="34" charset="0"/>
              <a:cs typeface="Arial" panose="020B0604020202020204" pitchFamily="34" charset="0"/>
            </a:endParaRPr>
          </a:p>
        </p:txBody>
      </p:sp>
      <p:sp>
        <p:nvSpPr>
          <p:cNvPr id="10" name="Round Same Side Corner Rectangle 9">
            <a:hlinkClick r:id="rId4" action="ppaction://hlinksldjump"/>
          </p:cNvPr>
          <p:cNvSpPr/>
          <p:nvPr userDrawn="1"/>
        </p:nvSpPr>
        <p:spPr>
          <a:xfrm>
            <a:off x="2400712" y="623538"/>
            <a:ext cx="1224136" cy="357190"/>
          </a:xfrm>
          <a:prstGeom prst="round2SameRect">
            <a:avLst/>
          </a:prstGeom>
          <a:gradFill>
            <a:gsLst>
              <a:gs pos="0">
                <a:srgbClr val="C00000"/>
              </a:gs>
              <a:gs pos="50000">
                <a:srgbClr val="FF0000"/>
              </a:gs>
              <a:gs pos="70000">
                <a:srgbClr val="FF0000"/>
              </a:gs>
              <a:gs pos="100000">
                <a:srgbClr val="FF8B8B"/>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lvl="0" algn="ctr"/>
            <a:r>
              <a:rPr lang="en-GB" sz="1000" b="1" dirty="0" smtClean="0">
                <a:latin typeface="Arial" panose="020B0604020202020204" pitchFamily="34" charset="0"/>
                <a:cs typeface="Arial" panose="020B0604020202020204" pitchFamily="34" charset="0"/>
              </a:rPr>
              <a:t>M1 - Segmentation</a:t>
            </a:r>
            <a:endParaRPr lang="en-GB" sz="10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3691332" y="623538"/>
            <a:ext cx="1012418" cy="357190"/>
          </a:xfrm>
          <a:prstGeom prst="round2SameRect">
            <a:avLst/>
          </a:prstGeom>
          <a:gradFill>
            <a:gsLst>
              <a:gs pos="0">
                <a:srgbClr val="002060"/>
              </a:gs>
              <a:gs pos="50000">
                <a:schemeClr val="accent1">
                  <a:lumMod val="75000"/>
                </a:schemeClr>
              </a:gs>
              <a:gs pos="70000">
                <a:schemeClr val="tx2">
                  <a:lumMod val="60000"/>
                  <a:lumOff val="40000"/>
                </a:schemeClr>
              </a:gs>
              <a:gs pos="100000">
                <a:schemeClr val="accent1">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lvl="0" algn="ctr"/>
            <a:r>
              <a:rPr lang="en-GB" sz="1000" b="1" dirty="0" smtClean="0">
                <a:latin typeface="Arial" panose="020B0604020202020204" pitchFamily="34" charset="0"/>
                <a:cs typeface="Arial" panose="020B0604020202020204" pitchFamily="34" charset="0"/>
              </a:rPr>
              <a:t>D1 –</a:t>
            </a:r>
            <a:r>
              <a:rPr lang="en-GB" sz="1000" b="1" baseline="0" dirty="0" smtClean="0">
                <a:latin typeface="Arial" panose="020B0604020202020204" pitchFamily="34" charset="0"/>
                <a:cs typeface="Arial" panose="020B0604020202020204" pitchFamily="34" charset="0"/>
              </a:rPr>
              <a:t> </a:t>
            </a:r>
            <a:r>
              <a:rPr lang="en-GB" sz="1000" b="1" dirty="0" smtClean="0">
                <a:latin typeface="Arial" panose="020B0604020202020204" pitchFamily="34" charset="0"/>
                <a:cs typeface="Arial" panose="020B0604020202020204" pitchFamily="34" charset="0"/>
              </a:rPr>
              <a:t>Strategies</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6" action="ppaction://hlinksldjump"/>
          </p:cNvPr>
          <p:cNvSpPr/>
          <p:nvPr userDrawn="1"/>
        </p:nvSpPr>
        <p:spPr>
          <a:xfrm>
            <a:off x="6949482" y="623538"/>
            <a:ext cx="1063964" cy="357190"/>
          </a:xfrm>
          <a:prstGeom prst="round2SameRect">
            <a:avLst/>
          </a:prstGeom>
          <a:gradFill>
            <a:gsLst>
              <a:gs pos="0">
                <a:srgbClr val="C00000"/>
              </a:gs>
              <a:gs pos="50000">
                <a:srgbClr val="FF0000"/>
              </a:gs>
              <a:gs pos="70000">
                <a:srgbClr val="FF0000"/>
              </a:gs>
              <a:gs pos="100000">
                <a:srgbClr val="FF8B8B"/>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lvl="0" algn="ctr"/>
            <a:r>
              <a:rPr lang="en-GB" sz="1000" b="1" dirty="0" smtClean="0">
                <a:latin typeface="Arial" panose="020B0604020202020204" pitchFamily="34" charset="0"/>
                <a:cs typeface="Arial" panose="020B0604020202020204" pitchFamily="34" charset="0"/>
              </a:rPr>
              <a:t>M2 –</a:t>
            </a:r>
            <a:r>
              <a:rPr lang="en-GB" sz="1000" b="1" baseline="0" dirty="0" smtClean="0">
                <a:latin typeface="Arial" panose="020B0604020202020204" pitchFamily="34" charset="0"/>
                <a:cs typeface="Arial" panose="020B0604020202020204" pitchFamily="34" charset="0"/>
              </a:rPr>
              <a:t> </a:t>
            </a:r>
            <a:r>
              <a:rPr lang="en-GB" sz="1000" b="1" dirty="0" smtClean="0">
                <a:latin typeface="Arial" panose="020B0604020202020204" pitchFamily="34" charset="0"/>
                <a:cs typeface="Arial" panose="020B0604020202020204" pitchFamily="34" charset="0"/>
              </a:rPr>
              <a:t>Approach</a:t>
            </a:r>
            <a:endParaRPr lang="en-GB" sz="1000" b="1" dirty="0">
              <a:latin typeface="Arial" panose="020B0604020202020204" pitchFamily="34" charset="0"/>
              <a:cs typeface="Arial" panose="020B0604020202020204" pitchFamily="34" charset="0"/>
            </a:endParaRPr>
          </a:p>
        </p:txBody>
      </p:sp>
      <p:sp>
        <p:nvSpPr>
          <p:cNvPr id="13" name="Round Same Side Corner Rectangle 12">
            <a:hlinkClick r:id="rId7" action="ppaction://hlinksldjump"/>
          </p:cNvPr>
          <p:cNvSpPr/>
          <p:nvPr userDrawn="1"/>
        </p:nvSpPr>
        <p:spPr>
          <a:xfrm>
            <a:off x="5915660" y="623538"/>
            <a:ext cx="96733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P4 - Approach</a:t>
            </a:r>
            <a:endParaRPr lang="en-GB" sz="1000" b="1" dirty="0">
              <a:latin typeface="Arial" panose="020B0604020202020204" pitchFamily="34" charset="0"/>
              <a:cs typeface="Arial" panose="020B0604020202020204" pitchFamily="34" charset="0"/>
            </a:endParaRPr>
          </a:p>
        </p:txBody>
      </p:sp>
      <p:sp>
        <p:nvSpPr>
          <p:cNvPr id="16" name="Round Same Side Corner Rectangle 15">
            <a:hlinkClick r:id="rId8" action="ppaction://hlinksldjump"/>
          </p:cNvPr>
          <p:cNvSpPr/>
          <p:nvPr userDrawn="1"/>
        </p:nvSpPr>
        <p:spPr>
          <a:xfrm>
            <a:off x="4770234" y="623538"/>
            <a:ext cx="107894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P3 – Strategies</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07293"/>
            <a:ext cx="8712968" cy="5030019"/>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a:xfrm>
            <a:off x="230832" y="116632"/>
            <a:ext cx="8733656" cy="936104"/>
          </a:xfrm>
        </p:spPr>
        <p:txBody>
          <a:bodyPr rtlCol="0">
            <a:normAutofit/>
          </a:bodyPr>
          <a:lstStyle>
            <a:lvl1pPr>
              <a:defRPr sz="4000"/>
            </a:lvl1pPr>
            <a:extLst/>
          </a:lstStyle>
          <a:p>
            <a:r>
              <a:rPr kumimoji="0" lang="en-US" dirty="0" smtClean="0"/>
              <a:t>Click to edit Master title style</a:t>
            </a:r>
            <a:endParaRPr kumimoji="0" lang="en-US" dirty="0"/>
          </a:p>
        </p:txBody>
      </p:sp>
      <p:sp>
        <p:nvSpPr>
          <p:cNvPr id="8" name="Round Same Side Corner Rectangle 7">
            <a:hlinkClick r:id="rId2" action="ppaction://hlinksldjump"/>
          </p:cNvPr>
          <p:cNvSpPr/>
          <p:nvPr userDrawn="1"/>
        </p:nvSpPr>
        <p:spPr>
          <a:xfrm>
            <a:off x="35496" y="6571393"/>
            <a:ext cx="792088"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Scenario</a:t>
            </a:r>
            <a:endParaRPr lang="en-GB" sz="1300" b="1" dirty="0">
              <a:solidFill>
                <a:schemeClr val="bg1"/>
              </a:solidFill>
              <a:latin typeface="Calibri" pitchFamily="34" charset="0"/>
              <a:cs typeface="Calibri" pitchFamily="34" charset="0"/>
            </a:endParaRPr>
          </a:p>
        </p:txBody>
      </p:sp>
      <p:sp>
        <p:nvSpPr>
          <p:cNvPr id="9" name="Round Same Side Corner Rectangle 8">
            <a:hlinkClick r:id="rId3" action="ppaction://hlinksldjump"/>
          </p:cNvPr>
          <p:cNvSpPr/>
          <p:nvPr userDrawn="1"/>
        </p:nvSpPr>
        <p:spPr>
          <a:xfrm>
            <a:off x="874416" y="6569968"/>
            <a:ext cx="72008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300" b="1" dirty="0" smtClean="0">
                <a:latin typeface="Calibri" pitchFamily="34" charset="0"/>
                <a:cs typeface="Calibri" pitchFamily="34" charset="0"/>
              </a:rPr>
              <a:t>Criteria</a:t>
            </a:r>
            <a:endParaRPr lang="en-GB" sz="1300" b="1" dirty="0">
              <a:latin typeface="Calibri" pitchFamily="34" charset="0"/>
              <a:cs typeface="Calibri" pitchFamily="34" charset="0"/>
            </a:endParaRPr>
          </a:p>
        </p:txBody>
      </p:sp>
      <p:sp>
        <p:nvSpPr>
          <p:cNvPr id="10" name="Round Same Side Corner Rectangle 9">
            <a:hlinkClick r:id="" action="ppaction://noaction"/>
          </p:cNvPr>
          <p:cNvSpPr/>
          <p:nvPr userDrawn="1"/>
        </p:nvSpPr>
        <p:spPr>
          <a:xfrm>
            <a:off x="1641328" y="6569968"/>
            <a:ext cx="648072"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400" b="1" dirty="0" smtClean="0">
                <a:latin typeface="Calibri" pitchFamily="34" charset="0"/>
                <a:cs typeface="Calibri" pitchFamily="34" charset="0"/>
              </a:rPr>
              <a:t>Tasks</a:t>
            </a:r>
            <a:endParaRPr lang="en-GB" sz="1600" b="1" dirty="0">
              <a:latin typeface="Calibri" pitchFamily="34" charset="0"/>
              <a:cs typeface="Calibri" pitchFamily="34" charset="0"/>
            </a:endParaRPr>
          </a:p>
        </p:txBody>
      </p:sp>
      <p:sp>
        <p:nvSpPr>
          <p:cNvPr id="11" name="Round Same Side Corner Rectangle 10">
            <a:hlinkClick r:id="" action="ppaction://noaction"/>
          </p:cNvPr>
          <p:cNvSpPr/>
          <p:nvPr userDrawn="1"/>
        </p:nvSpPr>
        <p:spPr>
          <a:xfrm>
            <a:off x="8028384" y="6569968"/>
            <a:ext cx="111561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400" b="1" dirty="0" smtClean="0">
                <a:solidFill>
                  <a:schemeClr val="tx1"/>
                </a:solidFill>
                <a:latin typeface="Calibri" pitchFamily="34" charset="0"/>
                <a:cs typeface="Calibri" pitchFamily="34" charset="0"/>
              </a:rPr>
              <a:t>Assessment</a:t>
            </a:r>
            <a:endParaRPr lang="en-GB" sz="1400" b="1" dirty="0">
              <a:solidFill>
                <a:schemeClr val="tx1"/>
              </a:solidFill>
              <a:latin typeface="Calibri" pitchFamily="34" charset="0"/>
              <a:cs typeface="Calibri" pitchFamily="34" charset="0"/>
            </a:endParaRPr>
          </a:p>
        </p:txBody>
      </p:sp>
      <p:sp>
        <p:nvSpPr>
          <p:cNvPr id="12" name="Round Same Side Corner Rectangle 11">
            <a:hlinkClick r:id="rId4" action="ppaction://hlinksldjump"/>
          </p:cNvPr>
          <p:cNvSpPr/>
          <p:nvPr userDrawn="1"/>
        </p:nvSpPr>
        <p:spPr>
          <a:xfrm>
            <a:off x="2336232"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13" name="Round Same Side Corner Rectangle 12">
            <a:hlinkClick r:id="rId4" action="ppaction://hlinksldjump"/>
          </p:cNvPr>
          <p:cNvSpPr/>
          <p:nvPr userDrawn="1"/>
        </p:nvSpPr>
        <p:spPr>
          <a:xfrm>
            <a:off x="2671064"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
        <p:nvSpPr>
          <p:cNvPr id="14" name="Round Same Side Corner Rectangle 13">
            <a:hlinkClick r:id="rId5" action="ppaction://hlinksldjump"/>
          </p:cNvPr>
          <p:cNvSpPr/>
          <p:nvPr userDrawn="1"/>
        </p:nvSpPr>
        <p:spPr>
          <a:xfrm>
            <a:off x="3005896"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3</a:t>
            </a:r>
            <a:endParaRPr lang="en-GB" sz="1600" b="1" dirty="0">
              <a:latin typeface="Calibri" pitchFamily="34" charset="0"/>
              <a:cs typeface="Calibri" pitchFamily="34" charset="0"/>
            </a:endParaRPr>
          </a:p>
        </p:txBody>
      </p:sp>
      <p:sp>
        <p:nvSpPr>
          <p:cNvPr id="15" name="Round Same Side Corner Rectangle 14">
            <a:hlinkClick r:id="rId5" action="ppaction://hlinksldjump"/>
          </p:cNvPr>
          <p:cNvSpPr/>
          <p:nvPr userDrawn="1"/>
        </p:nvSpPr>
        <p:spPr>
          <a:xfrm>
            <a:off x="3340728"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4</a:t>
            </a:r>
            <a:endParaRPr lang="en-GB" sz="1600" b="1" dirty="0">
              <a:latin typeface="Calibri" pitchFamily="34" charset="0"/>
              <a:cs typeface="Calibri" pitchFamily="34" charset="0"/>
            </a:endParaRPr>
          </a:p>
        </p:txBody>
      </p:sp>
      <p:sp>
        <p:nvSpPr>
          <p:cNvPr id="16" name="Round Same Side Corner Rectangle 15">
            <a:hlinkClick r:id="rId6" action="ppaction://hlinksldjump"/>
          </p:cNvPr>
          <p:cNvSpPr/>
          <p:nvPr userDrawn="1"/>
        </p:nvSpPr>
        <p:spPr>
          <a:xfrm>
            <a:off x="3675560"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5</a:t>
            </a:r>
            <a:endParaRPr lang="en-GB" sz="1600" b="1" dirty="0">
              <a:latin typeface="Calibri" pitchFamily="34" charset="0"/>
              <a:cs typeface="Calibri" pitchFamily="34" charset="0"/>
            </a:endParaRPr>
          </a:p>
        </p:txBody>
      </p:sp>
      <p:sp>
        <p:nvSpPr>
          <p:cNvPr id="17" name="Round Same Side Corner Rectangle 16">
            <a:hlinkClick r:id="rId6" action="ppaction://hlinksldjump"/>
          </p:cNvPr>
          <p:cNvSpPr/>
          <p:nvPr userDrawn="1"/>
        </p:nvSpPr>
        <p:spPr>
          <a:xfrm>
            <a:off x="4010392"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6</a:t>
            </a:r>
            <a:endParaRPr lang="en-GB" sz="1600" b="1" dirty="0">
              <a:latin typeface="Calibri" pitchFamily="34" charset="0"/>
              <a:cs typeface="Calibri" pitchFamily="34" charset="0"/>
            </a:endParaRPr>
          </a:p>
        </p:txBody>
      </p:sp>
      <p:sp>
        <p:nvSpPr>
          <p:cNvPr id="18" name="Round Same Side Corner Rectangle 17">
            <a:hlinkClick r:id="rId6" action="ppaction://hlinksldjump"/>
          </p:cNvPr>
          <p:cNvSpPr/>
          <p:nvPr userDrawn="1"/>
        </p:nvSpPr>
        <p:spPr>
          <a:xfrm>
            <a:off x="4345224"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7</a:t>
            </a:r>
            <a:endParaRPr lang="en-GB" sz="1600" b="1" dirty="0">
              <a:latin typeface="Calibri" pitchFamily="34" charset="0"/>
              <a:cs typeface="Calibri" pitchFamily="34" charset="0"/>
            </a:endParaRPr>
          </a:p>
        </p:txBody>
      </p:sp>
      <p:sp>
        <p:nvSpPr>
          <p:cNvPr id="19" name="Round Same Side Corner Rectangle 18">
            <a:hlinkClick r:id="" action="ppaction://noaction"/>
          </p:cNvPr>
          <p:cNvSpPr/>
          <p:nvPr userDrawn="1"/>
        </p:nvSpPr>
        <p:spPr>
          <a:xfrm>
            <a:off x="4680056"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latin typeface="Calibri" pitchFamily="34" charset="0"/>
                <a:cs typeface="Calibri" pitchFamily="34" charset="0"/>
              </a:rPr>
              <a:t>8</a:t>
            </a:r>
          </a:p>
        </p:txBody>
      </p:sp>
      <p:sp>
        <p:nvSpPr>
          <p:cNvPr id="20" name="Round Same Side Corner Rectangle 19">
            <a:hlinkClick r:id="" action="ppaction://noaction"/>
          </p:cNvPr>
          <p:cNvSpPr/>
          <p:nvPr userDrawn="1"/>
        </p:nvSpPr>
        <p:spPr>
          <a:xfrm>
            <a:off x="5014888"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9</a:t>
            </a:r>
            <a:endParaRPr lang="en-GB" sz="1600" b="1" dirty="0">
              <a:latin typeface="Calibri" pitchFamily="34" charset="0"/>
              <a:cs typeface="Calibri" pitchFamily="34" charset="0"/>
            </a:endParaRPr>
          </a:p>
        </p:txBody>
      </p:sp>
      <p:sp>
        <p:nvSpPr>
          <p:cNvPr id="21" name="Round Same Side Corner Rectangle 20">
            <a:hlinkClick r:id="" action="ppaction://noaction"/>
          </p:cNvPr>
          <p:cNvSpPr/>
          <p:nvPr userDrawn="1"/>
        </p:nvSpPr>
        <p:spPr>
          <a:xfrm>
            <a:off x="5684552"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11</a:t>
            </a:r>
            <a:endParaRPr lang="en-GB" sz="1600" b="1" dirty="0">
              <a:latin typeface="Calibri" pitchFamily="34" charset="0"/>
              <a:cs typeface="Calibri" pitchFamily="34" charset="0"/>
            </a:endParaRPr>
          </a:p>
        </p:txBody>
      </p:sp>
      <p:sp>
        <p:nvSpPr>
          <p:cNvPr id="22" name="Round Same Side Corner Rectangle 21">
            <a:hlinkClick r:id="" action="ppaction://noaction"/>
          </p:cNvPr>
          <p:cNvSpPr/>
          <p:nvPr userDrawn="1"/>
        </p:nvSpPr>
        <p:spPr>
          <a:xfrm>
            <a:off x="6354216"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13</a:t>
            </a:r>
            <a:endParaRPr lang="en-GB" sz="1600" b="1" dirty="0">
              <a:latin typeface="Calibri" pitchFamily="34" charset="0"/>
              <a:cs typeface="Calibri" pitchFamily="34" charset="0"/>
            </a:endParaRPr>
          </a:p>
        </p:txBody>
      </p:sp>
      <p:sp>
        <p:nvSpPr>
          <p:cNvPr id="23" name="Round Same Side Corner Rectangle 22">
            <a:hlinkClick r:id="" action="ppaction://noaction"/>
          </p:cNvPr>
          <p:cNvSpPr/>
          <p:nvPr userDrawn="1"/>
        </p:nvSpPr>
        <p:spPr>
          <a:xfrm>
            <a:off x="7023880"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15</a:t>
            </a:r>
            <a:endParaRPr lang="en-GB" sz="1600" b="1" dirty="0">
              <a:latin typeface="Calibri" pitchFamily="34" charset="0"/>
              <a:cs typeface="Calibri" pitchFamily="34" charset="0"/>
            </a:endParaRPr>
          </a:p>
        </p:txBody>
      </p:sp>
      <p:sp>
        <p:nvSpPr>
          <p:cNvPr id="24" name="Round Same Side Corner Rectangle 23">
            <a:hlinkClick r:id="" action="ppaction://noaction"/>
          </p:cNvPr>
          <p:cNvSpPr/>
          <p:nvPr userDrawn="1"/>
        </p:nvSpPr>
        <p:spPr>
          <a:xfrm>
            <a:off x="5349720"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10</a:t>
            </a:r>
            <a:endParaRPr lang="en-GB" sz="1600" b="1" dirty="0">
              <a:latin typeface="Calibri" pitchFamily="34" charset="0"/>
              <a:cs typeface="Calibri" pitchFamily="34" charset="0"/>
            </a:endParaRPr>
          </a:p>
        </p:txBody>
      </p:sp>
      <p:sp>
        <p:nvSpPr>
          <p:cNvPr id="25" name="Round Same Side Corner Rectangle 24">
            <a:hlinkClick r:id="" action="ppaction://noaction"/>
          </p:cNvPr>
          <p:cNvSpPr/>
          <p:nvPr userDrawn="1"/>
        </p:nvSpPr>
        <p:spPr>
          <a:xfrm>
            <a:off x="6019384"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12</a:t>
            </a:r>
            <a:endParaRPr lang="en-GB" sz="1600" b="1" dirty="0">
              <a:latin typeface="Calibri" pitchFamily="34" charset="0"/>
              <a:cs typeface="Calibri" pitchFamily="34" charset="0"/>
            </a:endParaRPr>
          </a:p>
        </p:txBody>
      </p:sp>
      <p:sp>
        <p:nvSpPr>
          <p:cNvPr id="26" name="Round Same Side Corner Rectangle 25">
            <a:hlinkClick r:id="" action="ppaction://noaction"/>
          </p:cNvPr>
          <p:cNvSpPr/>
          <p:nvPr userDrawn="1"/>
        </p:nvSpPr>
        <p:spPr>
          <a:xfrm>
            <a:off x="6689048"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14</a:t>
            </a:r>
            <a:endParaRPr lang="en-GB" sz="1600" b="1" dirty="0">
              <a:latin typeface="Calibri" pitchFamily="34" charset="0"/>
              <a:cs typeface="Calibri" pitchFamily="34" charset="0"/>
            </a:endParaRPr>
          </a:p>
        </p:txBody>
      </p:sp>
      <p:sp>
        <p:nvSpPr>
          <p:cNvPr id="27" name="Round Same Side Corner Rectangle 26">
            <a:hlinkClick r:id="" action="ppaction://noaction"/>
          </p:cNvPr>
          <p:cNvSpPr/>
          <p:nvPr userDrawn="1"/>
        </p:nvSpPr>
        <p:spPr>
          <a:xfrm>
            <a:off x="7358712"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16</a:t>
            </a:r>
            <a:endParaRPr lang="en-GB" sz="1600" b="1" dirty="0">
              <a:latin typeface="Calibri" pitchFamily="34" charset="0"/>
              <a:cs typeface="Calibri" pitchFamily="34" charset="0"/>
            </a:endParaRPr>
          </a:p>
        </p:txBody>
      </p:sp>
      <p:sp>
        <p:nvSpPr>
          <p:cNvPr id="28" name="Round Same Side Corner Rectangle 27">
            <a:hlinkClick r:id="" action="ppaction://noaction"/>
          </p:cNvPr>
          <p:cNvSpPr/>
          <p:nvPr userDrawn="1"/>
        </p:nvSpPr>
        <p:spPr>
          <a:xfrm>
            <a:off x="7693544" y="6569968"/>
            <a:ext cx="288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17</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278552855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2"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LO1%20-%20Resources/1.1%20-%20Strand%20cigarettes%20-%20Lonely%20Man.mp4" TargetMode="External"/><Relationship Id="rId5" Type="http://schemas.openxmlformats.org/officeDocument/2006/relationships/image" Target="../media/image15.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hyperlink" Target="https://www.theguardian.com/environment/2010/jan/28/fair-trade-ethical-livin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weidert.com/whole_brain_marketing_blog/bid/108524/top-10-most-effective-marketing-strategies"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image" Target="../media/image50.jpeg"/></Relationships>
</file>

<file path=ppt/slides/_rels/slide3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32.xml.rels><?xml version="1.0" encoding="UTF-8" standalone="yes"?>
<Relationships xmlns="http://schemas.openxmlformats.org/package/2006/relationships"><Relationship Id="rId8" Type="http://schemas.openxmlformats.org/officeDocument/2006/relationships/image" Target="../media/image59.jpg"/><Relationship Id="rId3" Type="http://schemas.openxmlformats.org/officeDocument/2006/relationships/image" Target="../media/image56.jpeg"/><Relationship Id="rId7" Type="http://schemas.openxmlformats.org/officeDocument/2006/relationships/hyperlink" Target="LO1%20-%20Resources/1.3%20-%20McDonalds.jpg"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58.gif"/><Relationship Id="rId5" Type="http://schemas.openxmlformats.org/officeDocument/2006/relationships/image" Target="../media/image57.jpeg"/><Relationship Id="rId4" Type="http://schemas.openxmlformats.org/officeDocument/2006/relationships/hyperlink" Target="LO1%20-%20Resources/1.3%20-%20Walmart%2002.jpg"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5.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LO1%20-%20Resources/1.4%20-%20Tesco%20Business%20Model.mp4" TargetMode="External"/><Relationship Id="rId3" Type="http://schemas.microsoft.com/office/2007/relationships/media" Target="../media/media3.mp4"/><Relationship Id="rId7" Type="http://schemas.openxmlformats.org/officeDocument/2006/relationships/image" Target="../media/image70.jpe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notesSlide" Target="../notesSlides/notesSlide40.xml"/><Relationship Id="rId11" Type="http://schemas.openxmlformats.org/officeDocument/2006/relationships/image" Target="../media/image72.png"/><Relationship Id="rId5" Type="http://schemas.openxmlformats.org/officeDocument/2006/relationships/slideLayout" Target="../slideLayouts/slideLayout2.xml"/><Relationship Id="rId10" Type="http://schemas.openxmlformats.org/officeDocument/2006/relationships/hyperlink" Target="LO1%20-%20Resources/1.4%20-%20Tescos%20woes.mp4" TargetMode="External"/><Relationship Id="rId4" Type="http://schemas.openxmlformats.org/officeDocument/2006/relationships/video" Target="../media/media3.mp4"/><Relationship Id="rId9" Type="http://schemas.openxmlformats.org/officeDocument/2006/relationships/image" Target="../media/image71.png"/></Relationships>
</file>

<file path=ppt/slides/_rels/slide4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75.gif"/><Relationship Id="rId4" Type="http://schemas.openxmlformats.org/officeDocument/2006/relationships/image" Target="../media/image74.png"/></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78.jpg"/><Relationship Id="rId4" Type="http://schemas.openxmlformats.org/officeDocument/2006/relationships/image" Target="../media/image77.jpeg"/></Relationships>
</file>

<file path=ppt/slides/_rels/slide43.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83.jpg"/><Relationship Id="rId5" Type="http://schemas.openxmlformats.org/officeDocument/2006/relationships/image" Target="../media/image82.jpg"/><Relationship Id="rId4" Type="http://schemas.openxmlformats.org/officeDocument/2006/relationships/image" Target="../media/image81.png"/></Relationships>
</file>

<file path=ppt/slides/_rels/slide4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322220"/>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LO1 - Understand the Purpose of Marketing Strategies</a:t>
            </a:r>
            <a:endParaRPr lang="en-GB"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631216"/>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11 – Accounting Concepts</a:t>
            </a:r>
            <a:br>
              <a:rPr lang="en-GB" sz="3400" b="1" dirty="0" smtClean="0"/>
            </a:br>
            <a:r>
              <a:rPr lang="en-GB" sz="3200" b="1" dirty="0">
                <a:solidFill>
                  <a:schemeClr val="tx1">
                    <a:lumMod val="50000"/>
                    <a:lumOff val="50000"/>
                  </a:schemeClr>
                </a:solidFill>
              </a:rPr>
              <a:t>2016</a:t>
            </a:r>
            <a:r>
              <a:rPr lang="en-GB" sz="3200" b="1" dirty="0" smtClean="0">
                <a:solidFill>
                  <a:schemeClr val="tx1">
                    <a:lumMod val="50000"/>
                    <a:lumOff val="50000"/>
                  </a:schemeClr>
                </a:solidFill>
              </a:rPr>
              <a:t> </a:t>
            </a:r>
            <a:r>
              <a:rPr lang="en-GB" sz="3200" b="1" dirty="0">
                <a:solidFill>
                  <a:schemeClr val="tx1">
                    <a:lumMod val="50000"/>
                    <a:lumOff val="50000"/>
                  </a:schemeClr>
                </a:solidFill>
              </a:rPr>
              <a:t>Specification - H/507/8158 </a:t>
            </a: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568952" cy="5724644"/>
          </a:xfrm>
          <a:prstGeom prst="rect">
            <a:avLst/>
          </a:prstGeom>
        </p:spPr>
        <p:txBody>
          <a:bodyPr wrap="square">
            <a:spAutoFit/>
          </a:bodyPr>
          <a:lstStyle/>
          <a:p>
            <a:pPr>
              <a:spcAft>
                <a:spcPts val="600"/>
              </a:spcAft>
              <a:buClr>
                <a:schemeClr val="accent6">
                  <a:lumMod val="50000"/>
                </a:schemeClr>
              </a:buClr>
            </a:pPr>
            <a:r>
              <a:rPr lang="en-US" sz="1400" b="1" dirty="0" smtClean="0">
                <a:solidFill>
                  <a:srgbClr val="0070C0"/>
                </a:solidFill>
              </a:rPr>
              <a:t>Scenario - INK</a:t>
            </a:r>
            <a:endParaRPr lang="en-US" sz="1400" b="1" dirty="0">
              <a:solidFill>
                <a:srgbClr val="0070C0"/>
              </a:solidFill>
            </a:endParaRP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James Wilkinson started his business ‘Ink’ in 2010, which specialises in designing and producing funky stationery and office equipment using recycled materials, with a percentage of all sales going to support a school in Ethiopia.</a:t>
            </a: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He has built up a customer base over the years with his ‘left handed range’ of stationery. The business has had an effective marketing strategy in the past, as they have always produced products that have been ‘trendy’ and therefore a little different from the traditional stationery and office equipment. All products are environmentally friendly which is important to James.</a:t>
            </a: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In the early days, Inks products were featured in various magazines which gave the business good initial exposure, but that was several years ago now. New customers were given introductory benefits and access to more offers if custom was generated from direct recommendations. These have now diminished along with the new customers.</a:t>
            </a: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James has recognised that in order to remain competitive, the business needs to be re-</a:t>
            </a:r>
            <a:r>
              <a:rPr lang="en-US" sz="1400" dirty="0" err="1">
                <a:solidFill>
                  <a:srgbClr val="0070C0"/>
                </a:solidFill>
              </a:rPr>
              <a:t>energised</a:t>
            </a:r>
            <a:r>
              <a:rPr lang="en-US" sz="1400" dirty="0">
                <a:solidFill>
                  <a:srgbClr val="0070C0"/>
                </a:solidFill>
              </a:rPr>
              <a:t> and change its approach in order to move forward. He is aware that their marketing lacks some imagination in all areas from their general daily marketing to its website, and social media presence. They also lack the ability to diversify. Ink need to increase its sales and its market share.</a:t>
            </a: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James approached you directly with the task of recommending a new marketing strategy for Ink as he is aware that you have been studying marketing as part of your Cambridge Technical in Business course.</a:t>
            </a: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Whilst meeting with him, you were able to determine that he is open to new design and production methods, diversification, targeting new customers and to other ideas that you may recommend. He did emphasise the importance of continuing to use recycled materials in all his work and to using environmentally friendly production methods as well as the continued support to the school in Ethiopia which he set up.</a:t>
            </a:r>
          </a:p>
        </p:txBody>
      </p:sp>
      <p:sp>
        <p:nvSpPr>
          <p:cNvPr id="11" name="Title 2"/>
          <p:cNvSpPr>
            <a:spLocks noGrp="1"/>
          </p:cNvSpPr>
          <p:nvPr>
            <p:ph type="title"/>
          </p:nvPr>
        </p:nvSpPr>
        <p:spPr>
          <a:xfrm>
            <a:off x="70266" y="72008"/>
            <a:ext cx="8859452" cy="548680"/>
          </a:xfrm>
        </p:spPr>
        <p:txBody>
          <a:bodyPr>
            <a:noAutofit/>
          </a:bodyPr>
          <a:lstStyle/>
          <a:p>
            <a:r>
              <a:rPr lang="en-US" sz="2600" dirty="0" smtClean="0"/>
              <a:t>P1.1 – What Marketing Objectives Typically Cover - Scenario</a:t>
            </a:r>
            <a:endParaRPr lang="en-US" sz="2600" dirty="0"/>
          </a:p>
        </p:txBody>
      </p:sp>
    </p:spTree>
    <p:extLst>
      <p:ext uri="{BB962C8B-B14F-4D97-AF65-F5344CB8AC3E}">
        <p14:creationId xmlns:p14="http://schemas.microsoft.com/office/powerpoint/2010/main" val="1892630073"/>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84776" cy="4801314"/>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850" dirty="0"/>
              <a:t>Marketing is the management process involved in identifying, anticipating, and satisfying </a:t>
            </a:r>
            <a:r>
              <a:rPr lang="en-US" sz="1850" dirty="0" smtClean="0"/>
              <a:t>consumer requirements </a:t>
            </a:r>
            <a:r>
              <a:rPr lang="en-US" sz="1850" dirty="0"/>
              <a:t>profitably. Some observers might argue that this immediately presents a conflict of interest between the needs of consumers, who want products to be as cheap as possible, and businesses that want to make as much profit as possible. This need not be the case, for a number of reasons. </a:t>
            </a:r>
            <a:endParaRPr lang="en-US" sz="1850" dirty="0" smtClean="0"/>
          </a:p>
          <a:p>
            <a:pPr marL="360363" indent="-360363">
              <a:spcAft>
                <a:spcPts val="600"/>
              </a:spcAft>
              <a:buClr>
                <a:schemeClr val="accent6">
                  <a:lumMod val="50000"/>
                </a:schemeClr>
              </a:buClr>
              <a:buFont typeface="Wingdings 3" panose="05040102010807070707" pitchFamily="18" charset="2"/>
              <a:buChar char=""/>
            </a:pPr>
            <a:r>
              <a:rPr lang="en-US" sz="1850" dirty="0" smtClean="0"/>
              <a:t>First </a:t>
            </a:r>
            <a:r>
              <a:rPr lang="en-US" sz="1850" dirty="0"/>
              <a:t>of all many consumers are looking for quality rather than low prices - why would there be such a range of clothes outlets if this were not </a:t>
            </a:r>
            <a:r>
              <a:rPr lang="en-US" sz="1850" dirty="0" smtClean="0"/>
              <a:t>so?</a:t>
            </a:r>
          </a:p>
          <a:p>
            <a:pPr marL="360363" indent="-360363">
              <a:spcAft>
                <a:spcPts val="600"/>
              </a:spcAft>
              <a:buClr>
                <a:schemeClr val="accent6">
                  <a:lumMod val="50000"/>
                </a:schemeClr>
              </a:buClr>
              <a:buFont typeface="Wingdings 3" panose="05040102010807070707" pitchFamily="18" charset="2"/>
              <a:buChar char=""/>
            </a:pPr>
            <a:r>
              <a:rPr lang="en-US" sz="1850" dirty="0" smtClean="0"/>
              <a:t>Secondly</a:t>
            </a:r>
            <a:r>
              <a:rPr lang="en-US" sz="1850" dirty="0"/>
              <a:t>, even those who are price conscious can be satisfied at a profit if costs can be minimised and volumes </a:t>
            </a:r>
            <a:r>
              <a:rPr lang="en-US" sz="1850" dirty="0" err="1"/>
              <a:t>maximised</a:t>
            </a:r>
            <a:r>
              <a:rPr lang="en-US" sz="1850" dirty="0"/>
              <a:t>. Somewhere in between the two, other businesses will do well with their own </a:t>
            </a:r>
            <a:r>
              <a:rPr lang="en-US" sz="1850" b="1" dirty="0"/>
              <a:t>unique selling points (USPs) </a:t>
            </a:r>
            <a:r>
              <a:rPr lang="en-US" sz="1850" dirty="0"/>
              <a:t>and ways of offering value for </a:t>
            </a:r>
            <a:r>
              <a:rPr lang="en-US" sz="1850" dirty="0" smtClean="0"/>
              <a:t>money, e.g. a Chip Shop offering </a:t>
            </a:r>
            <a:r>
              <a:rPr lang="en-US" sz="1850" dirty="0"/>
              <a:t>a good value meal at a price that attracted the customers.</a:t>
            </a:r>
          </a:p>
        </p:txBody>
      </p:sp>
      <p:sp>
        <p:nvSpPr>
          <p:cNvPr id="3" name="Rectangle 2"/>
          <p:cNvSpPr/>
          <p:nvPr/>
        </p:nvSpPr>
        <p:spPr>
          <a:xfrm>
            <a:off x="323528" y="6023029"/>
            <a:ext cx="8568952" cy="646331"/>
          </a:xfrm>
          <a:prstGeom prst="rect">
            <a:avLst/>
          </a:prstGeom>
          <a:solidFill>
            <a:schemeClr val="accent6">
              <a:lumMod val="40000"/>
              <a:lumOff val="60000"/>
            </a:schemeClr>
          </a:solidFill>
          <a:ln w="57150">
            <a:solidFill>
              <a:srgbClr val="002060"/>
            </a:solidFill>
            <a:prstDash val="solid"/>
          </a:ln>
        </p:spPr>
        <p:txBody>
          <a:bodyPr wrap="square">
            <a:spAutoFit/>
          </a:bodyPr>
          <a:lstStyle/>
          <a:p>
            <a:pPr indent="-190500" algn="just">
              <a:spcBef>
                <a:spcPts val="900"/>
              </a:spcBef>
              <a:spcAft>
                <a:spcPts val="0"/>
              </a:spcAft>
            </a:pPr>
            <a:r>
              <a:rPr lang="en-US" b="1" dirty="0"/>
              <a:t>Unique selling points </a:t>
            </a:r>
            <a:r>
              <a:rPr lang="en-US" dirty="0"/>
              <a:t>(USPs) are particular features of the product or service that a business offers its customers, characteristics that set it apart from competitors.</a:t>
            </a:r>
            <a:endParaRPr lang="en-GB" dirty="0"/>
          </a:p>
        </p:txBody>
      </p:sp>
      <p:pic>
        <p:nvPicPr>
          <p:cNvPr id="8194" name="Picture 2" descr="Image result for cheap biscui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2660949"/>
            <a:ext cx="1582888" cy="1056083"/>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rolex watc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296" y="1130551"/>
            <a:ext cx="1582888" cy="1360294"/>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wii 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6296" y="5113119"/>
            <a:ext cx="1582888" cy="764153"/>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mage result for egypt corner shop"/>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236296" y="3902844"/>
            <a:ext cx="1582888" cy="1038324"/>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2"/>
          <p:cNvSpPr>
            <a:spLocks noGrp="1"/>
          </p:cNvSpPr>
          <p:nvPr>
            <p:ph type="title"/>
          </p:nvPr>
        </p:nvSpPr>
        <p:spPr>
          <a:xfrm>
            <a:off x="70266" y="72008"/>
            <a:ext cx="8859452" cy="548680"/>
          </a:xfrm>
        </p:spPr>
        <p:txBody>
          <a:bodyPr>
            <a:noAutofit/>
          </a:bodyPr>
          <a:lstStyle/>
          <a:p>
            <a:r>
              <a:rPr lang="en-US" sz="2600" dirty="0" smtClean="0"/>
              <a:t>P1.1 – What Marketing Objectives Typically Cover</a:t>
            </a:r>
            <a:endParaRPr lang="en-US" sz="2600" dirty="0"/>
          </a:p>
        </p:txBody>
      </p:sp>
    </p:spTree>
    <p:extLst>
      <p:ext uri="{BB962C8B-B14F-4D97-AF65-F5344CB8AC3E}">
        <p14:creationId xmlns:p14="http://schemas.microsoft.com/office/powerpoint/2010/main" val="211520469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84776" cy="5536900"/>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910" dirty="0"/>
              <a:t>Marketing objectives are the goals that a business is trying to achieve through its marketing. They could relate to profit or sales revenue or both. </a:t>
            </a:r>
            <a:r>
              <a:rPr lang="en-US" sz="1910" dirty="0" smtClean="0"/>
              <a:t>E.g., </a:t>
            </a:r>
            <a:r>
              <a:rPr lang="en-US" sz="1910" dirty="0"/>
              <a:t>many small businesses in the start-up phase will find a niche market where they can compete successfully with established businesses. Even so, they must make a profit to survive and must sell enough to cover costs. </a:t>
            </a:r>
            <a:endParaRPr lang="en-US" sz="1910" dirty="0" smtClean="0"/>
          </a:p>
          <a:p>
            <a:pPr marL="360363" indent="-360363">
              <a:spcAft>
                <a:spcPts val="600"/>
              </a:spcAft>
              <a:buClr>
                <a:schemeClr val="accent6">
                  <a:lumMod val="50000"/>
                </a:schemeClr>
              </a:buClr>
              <a:buFont typeface="Wingdings 3" panose="05040102010807070707" pitchFamily="18" charset="2"/>
              <a:buChar char=""/>
            </a:pPr>
            <a:r>
              <a:rPr lang="en-US" sz="1910" dirty="0" smtClean="0"/>
              <a:t>As </a:t>
            </a:r>
            <a:r>
              <a:rPr lang="en-US" sz="1910" dirty="0"/>
              <a:t>they become established they may see expanding output as their primary objective, perhaps aiming at an eventual mass market. This will require very different strategies, perhaps including lower prices. Good decisions in both situations require the best possible market research.</a:t>
            </a:r>
          </a:p>
          <a:p>
            <a:pPr marL="360363" indent="-360363">
              <a:spcAft>
                <a:spcPts val="600"/>
              </a:spcAft>
              <a:buClr>
                <a:schemeClr val="accent6">
                  <a:lumMod val="50000"/>
                </a:schemeClr>
              </a:buClr>
              <a:buFont typeface="Wingdings 3" panose="05040102010807070707" pitchFamily="18" charset="2"/>
              <a:buChar char=""/>
            </a:pPr>
            <a:r>
              <a:rPr lang="en-US" sz="1910" dirty="0"/>
              <a:t>At every stage of development, the business will have targets for sales revenue. Marketing objectives relate to the decisions that must be made as to prices, product design and advertising. Examples include increasing sales, raising brand awareness, enhancing brand or corporate image and promoting brand loyalty.</a:t>
            </a:r>
          </a:p>
        </p:txBody>
      </p:sp>
      <p:pic>
        <p:nvPicPr>
          <p:cNvPr id="10242" name="Picture 2" descr="Image result for marketing objectiv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28" t="3426" r="2801" b="10417"/>
          <a:stretch/>
        </p:blipFill>
        <p:spPr bwMode="auto">
          <a:xfrm>
            <a:off x="7236296" y="1124744"/>
            <a:ext cx="1639958" cy="122565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marketing objectiv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236296" y="2500656"/>
            <a:ext cx="1639958" cy="784328"/>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Image result for marketing objectiv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236296" y="3472102"/>
            <a:ext cx="1639958" cy="1757098"/>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Image result for marketing objective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0466" y="5373215"/>
            <a:ext cx="1642945" cy="125685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2600" dirty="0" smtClean="0"/>
              <a:t>P1.1 – What Marketing Objectives Typically Cover</a:t>
            </a:r>
            <a:endParaRPr lang="en-US" sz="2600" dirty="0"/>
          </a:p>
        </p:txBody>
      </p:sp>
    </p:spTree>
    <p:extLst>
      <p:ext uri="{BB962C8B-B14F-4D97-AF65-F5344CB8AC3E}">
        <p14:creationId xmlns:p14="http://schemas.microsoft.com/office/powerpoint/2010/main" val="4099244554"/>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11793"/>
          </a:xfrm>
          <a:prstGeom prst="rect">
            <a:avLst/>
          </a:prstGeom>
        </p:spPr>
        <p:txBody>
          <a:bodyPr wrap="square">
            <a:spAutoFit/>
          </a:bodyPr>
          <a:lstStyle/>
          <a:p>
            <a:pPr>
              <a:spcAft>
                <a:spcPts val="500"/>
              </a:spcAft>
              <a:buClr>
                <a:schemeClr val="accent6">
                  <a:lumMod val="50000"/>
                </a:schemeClr>
              </a:buClr>
            </a:pPr>
            <a:r>
              <a:rPr lang="en-US" sz="1900" b="1" dirty="0">
                <a:solidFill>
                  <a:srgbClr val="002060"/>
                </a:solidFill>
              </a:rPr>
              <a:t>Advertising and soaps</a:t>
            </a:r>
          </a:p>
          <a:p>
            <a:pPr marL="360363" indent="-360363">
              <a:spcAft>
                <a:spcPts val="500"/>
              </a:spcAft>
              <a:buClr>
                <a:schemeClr val="accent6">
                  <a:lumMod val="50000"/>
                </a:schemeClr>
              </a:buClr>
              <a:buFont typeface="Wingdings 3" panose="05040102010807070707" pitchFamily="18" charset="2"/>
              <a:buChar char=""/>
            </a:pPr>
            <a:r>
              <a:rPr lang="en-US" sz="1900" dirty="0" smtClean="0">
                <a:solidFill>
                  <a:srgbClr val="002060"/>
                </a:solidFill>
              </a:rPr>
              <a:t>In the UK, Coronation </a:t>
            </a:r>
            <a:r>
              <a:rPr lang="en-US" sz="1900" dirty="0">
                <a:solidFill>
                  <a:srgbClr val="002060"/>
                </a:solidFill>
              </a:rPr>
              <a:t>Street has been shown </a:t>
            </a:r>
            <a:r>
              <a:rPr lang="en-US" sz="1900" dirty="0" smtClean="0">
                <a:solidFill>
                  <a:srgbClr val="002060"/>
                </a:solidFill>
              </a:rPr>
              <a:t>only on TV </a:t>
            </a:r>
            <a:br>
              <a:rPr lang="en-US" sz="1900" dirty="0" smtClean="0">
                <a:solidFill>
                  <a:srgbClr val="002060"/>
                </a:solidFill>
              </a:rPr>
            </a:br>
            <a:r>
              <a:rPr lang="en-US" sz="1900" dirty="0" smtClean="0">
                <a:solidFill>
                  <a:srgbClr val="002060"/>
                </a:solidFill>
              </a:rPr>
              <a:t>in the UK </a:t>
            </a:r>
            <a:r>
              <a:rPr lang="en-US" sz="1900" dirty="0">
                <a:solidFill>
                  <a:srgbClr val="002060"/>
                </a:solidFill>
              </a:rPr>
              <a:t>for over 50 years. The 'soap' is considered to </a:t>
            </a:r>
            <a:r>
              <a:rPr lang="en-US" sz="1900" dirty="0" smtClean="0">
                <a:solidFill>
                  <a:srgbClr val="002060"/>
                </a:solidFill>
              </a:rPr>
              <a:t/>
            </a:r>
            <a:br>
              <a:rPr lang="en-US" sz="1900" dirty="0" smtClean="0">
                <a:solidFill>
                  <a:srgbClr val="002060"/>
                </a:solidFill>
              </a:rPr>
            </a:br>
            <a:r>
              <a:rPr lang="en-US" sz="1900" dirty="0" smtClean="0">
                <a:solidFill>
                  <a:srgbClr val="002060"/>
                </a:solidFill>
              </a:rPr>
              <a:t>be prime time </a:t>
            </a:r>
            <a:r>
              <a:rPr lang="en-US" sz="1900" dirty="0">
                <a:solidFill>
                  <a:srgbClr val="002060"/>
                </a:solidFill>
              </a:rPr>
              <a:t>television and as such, because of its large </a:t>
            </a:r>
            <a:r>
              <a:rPr lang="en-US" sz="1900" dirty="0" smtClean="0">
                <a:solidFill>
                  <a:srgbClr val="002060"/>
                </a:solidFill>
              </a:rPr>
              <a:t/>
            </a:r>
            <a:br>
              <a:rPr lang="en-US" sz="1900" dirty="0" smtClean="0">
                <a:solidFill>
                  <a:srgbClr val="002060"/>
                </a:solidFill>
              </a:rPr>
            </a:br>
            <a:r>
              <a:rPr lang="en-US" sz="1900" dirty="0" smtClean="0">
                <a:solidFill>
                  <a:srgbClr val="002060"/>
                </a:solidFill>
              </a:rPr>
              <a:t>audiences, which </a:t>
            </a:r>
            <a:r>
              <a:rPr lang="en-US" sz="1900" dirty="0">
                <a:solidFill>
                  <a:srgbClr val="002060"/>
                </a:solidFill>
              </a:rPr>
              <a:t>in the early days of commercial </a:t>
            </a:r>
            <a:r>
              <a:rPr lang="en-US" sz="1900" dirty="0" smtClean="0">
                <a:solidFill>
                  <a:srgbClr val="002060"/>
                </a:solidFill>
              </a:rPr>
              <a:t/>
            </a:r>
            <a:br>
              <a:rPr lang="en-US" sz="1900" dirty="0" smtClean="0">
                <a:solidFill>
                  <a:srgbClr val="002060"/>
                </a:solidFill>
              </a:rPr>
            </a:br>
            <a:r>
              <a:rPr lang="en-US" sz="1900" dirty="0" smtClean="0">
                <a:solidFill>
                  <a:srgbClr val="002060"/>
                </a:solidFill>
              </a:rPr>
              <a:t>television would </a:t>
            </a:r>
            <a:r>
              <a:rPr lang="en-US" sz="1900" dirty="0">
                <a:solidFill>
                  <a:srgbClr val="002060"/>
                </a:solidFill>
              </a:rPr>
              <a:t>often </a:t>
            </a:r>
            <a:r>
              <a:rPr lang="en-US" sz="1900" dirty="0" smtClean="0">
                <a:solidFill>
                  <a:srgbClr val="002060"/>
                </a:solidFill>
              </a:rPr>
              <a:t>exceed 20m, </a:t>
            </a:r>
            <a:r>
              <a:rPr lang="en-US" sz="1900" dirty="0">
                <a:solidFill>
                  <a:srgbClr val="002060"/>
                </a:solidFill>
              </a:rPr>
              <a:t>commanded top </a:t>
            </a:r>
            <a:r>
              <a:rPr lang="en-US" sz="1900" dirty="0" smtClean="0">
                <a:solidFill>
                  <a:srgbClr val="002060"/>
                </a:solidFill>
              </a:rPr>
              <a:t/>
            </a:r>
            <a:br>
              <a:rPr lang="en-US" sz="1900" dirty="0" smtClean="0">
                <a:solidFill>
                  <a:srgbClr val="002060"/>
                </a:solidFill>
              </a:rPr>
            </a:br>
            <a:r>
              <a:rPr lang="en-US" sz="1900" dirty="0" smtClean="0">
                <a:solidFill>
                  <a:srgbClr val="002060"/>
                </a:solidFill>
              </a:rPr>
              <a:t>prices </a:t>
            </a:r>
            <a:r>
              <a:rPr lang="en-US" sz="1900" dirty="0">
                <a:solidFill>
                  <a:srgbClr val="002060"/>
                </a:solidFill>
              </a:rPr>
              <a:t>for </a:t>
            </a:r>
            <a:r>
              <a:rPr lang="en-US" sz="1900" dirty="0" smtClean="0">
                <a:solidFill>
                  <a:srgbClr val="002060"/>
                </a:solidFill>
              </a:rPr>
              <a:t>advertisements</a:t>
            </a:r>
            <a:r>
              <a:rPr lang="en-US" sz="1900" dirty="0">
                <a:solidFill>
                  <a:srgbClr val="002060"/>
                </a:solidFill>
              </a:rPr>
              <a:t>. </a:t>
            </a:r>
            <a:endParaRPr lang="en-US" sz="1900" dirty="0" smtClean="0">
              <a:solidFill>
                <a:srgbClr val="002060"/>
              </a:solidFill>
            </a:endParaRPr>
          </a:p>
          <a:p>
            <a:pPr marL="360363" indent="-360363">
              <a:spcAft>
                <a:spcPts val="500"/>
              </a:spcAft>
              <a:buClr>
                <a:schemeClr val="accent6">
                  <a:lumMod val="50000"/>
                </a:schemeClr>
              </a:buClr>
              <a:buFont typeface="Wingdings 3" panose="05040102010807070707" pitchFamily="18" charset="2"/>
              <a:buChar char=""/>
            </a:pPr>
            <a:r>
              <a:rPr lang="en-US" sz="1900" dirty="0" smtClean="0">
                <a:solidFill>
                  <a:srgbClr val="002060"/>
                </a:solidFill>
              </a:rPr>
              <a:t>In </a:t>
            </a:r>
            <a:r>
              <a:rPr lang="en-US" sz="1900" dirty="0">
                <a:solidFill>
                  <a:srgbClr val="002060"/>
                </a:solidFill>
              </a:rPr>
              <a:t>those days cigarette advertising was frequently seen on </a:t>
            </a:r>
            <a:r>
              <a:rPr lang="en-US" sz="1900" dirty="0" smtClean="0">
                <a:solidFill>
                  <a:srgbClr val="002060"/>
                </a:solidFill>
              </a:rPr>
              <a:t/>
            </a:r>
            <a:br>
              <a:rPr lang="en-US" sz="1900" dirty="0" smtClean="0">
                <a:solidFill>
                  <a:srgbClr val="002060"/>
                </a:solidFill>
              </a:rPr>
            </a:br>
            <a:r>
              <a:rPr lang="en-US" sz="1900" dirty="0" smtClean="0">
                <a:solidFill>
                  <a:srgbClr val="002060"/>
                </a:solidFill>
              </a:rPr>
              <a:t>commercial </a:t>
            </a:r>
            <a:r>
              <a:rPr lang="en-US" sz="1900" dirty="0">
                <a:solidFill>
                  <a:srgbClr val="002060"/>
                </a:solidFill>
              </a:rPr>
              <a:t>channels and an advert for Strand cigarettes was shown in the </a:t>
            </a:r>
            <a:r>
              <a:rPr lang="en-US" sz="1900" dirty="0" smtClean="0">
                <a:solidFill>
                  <a:srgbClr val="002060"/>
                </a:solidFill>
              </a:rPr>
              <a:t>program's </a:t>
            </a:r>
            <a:r>
              <a:rPr lang="en-US" sz="1900" dirty="0">
                <a:solidFill>
                  <a:srgbClr val="002060"/>
                </a:solidFill>
              </a:rPr>
              <a:t>commercial break. It featured a man in a long raincoat with the collar turned up, standing under a viaduct that looked similar to one in the </a:t>
            </a:r>
            <a:r>
              <a:rPr lang="en-US" sz="1900" dirty="0" smtClean="0">
                <a:solidFill>
                  <a:srgbClr val="002060"/>
                </a:solidFill>
              </a:rPr>
              <a:t>program. </a:t>
            </a:r>
            <a:r>
              <a:rPr lang="en-US" sz="1900" dirty="0">
                <a:solidFill>
                  <a:srgbClr val="002060"/>
                </a:solidFill>
              </a:rPr>
              <a:t>The advert had a strap line - </a:t>
            </a:r>
            <a:r>
              <a:rPr lang="en-US" sz="1900" i="1" dirty="0">
                <a:solidFill>
                  <a:srgbClr val="002060"/>
                </a:solidFill>
              </a:rPr>
              <a:t>'you're never alone with a Strand</a:t>
            </a:r>
            <a:r>
              <a:rPr lang="en-US" sz="1900" dirty="0">
                <a:solidFill>
                  <a:srgbClr val="002060"/>
                </a:solidFill>
              </a:rPr>
              <a:t>'. </a:t>
            </a:r>
            <a:endParaRPr lang="en-US" sz="1900" dirty="0" smtClean="0">
              <a:solidFill>
                <a:srgbClr val="002060"/>
              </a:solidFill>
            </a:endParaRPr>
          </a:p>
          <a:p>
            <a:pPr marL="360363" indent="-360363">
              <a:spcAft>
                <a:spcPts val="500"/>
              </a:spcAft>
              <a:buClr>
                <a:schemeClr val="accent6">
                  <a:lumMod val="50000"/>
                </a:schemeClr>
              </a:buClr>
              <a:buFont typeface="Wingdings 3" panose="05040102010807070707" pitchFamily="18" charset="2"/>
              <a:buChar char=""/>
            </a:pPr>
            <a:r>
              <a:rPr lang="en-US" sz="1900" dirty="0" smtClean="0">
                <a:solidFill>
                  <a:srgbClr val="002060"/>
                </a:solidFill>
              </a:rPr>
              <a:t>Advertisers </a:t>
            </a:r>
            <a:r>
              <a:rPr lang="en-US" sz="1900" dirty="0">
                <a:solidFill>
                  <a:srgbClr val="002060"/>
                </a:solidFill>
              </a:rPr>
              <a:t>who paid mega money for prime time slots expected to see large increases in sales. This campaign failed. Follow-up research found out that smokers perceived the 'man in the mac' to be lonely and they didn't want to be seen in the same way.</a:t>
            </a:r>
          </a:p>
          <a:p>
            <a:pPr>
              <a:spcAft>
                <a:spcPts val="500"/>
              </a:spcAft>
              <a:buClr>
                <a:schemeClr val="accent6">
                  <a:lumMod val="50000"/>
                </a:schemeClr>
              </a:buClr>
            </a:pPr>
            <a:r>
              <a:rPr lang="en-US" sz="1900" b="1" dirty="0" smtClean="0">
                <a:solidFill>
                  <a:srgbClr val="F53939"/>
                </a:solidFill>
              </a:rPr>
              <a:t>P1.1 – Task 01</a:t>
            </a:r>
            <a:r>
              <a:rPr lang="en-US" sz="1900" b="1" dirty="0">
                <a:solidFill>
                  <a:srgbClr val="F53939"/>
                </a:solidFill>
              </a:rPr>
              <a:t> </a:t>
            </a:r>
            <a:r>
              <a:rPr lang="en-US" sz="1900" b="1" dirty="0" smtClean="0">
                <a:solidFill>
                  <a:srgbClr val="F53939"/>
                </a:solidFill>
              </a:rPr>
              <a:t>- </a:t>
            </a:r>
            <a:r>
              <a:rPr lang="en-US" sz="1900" dirty="0" smtClean="0">
                <a:solidFill>
                  <a:srgbClr val="F53939"/>
                </a:solidFill>
              </a:rPr>
              <a:t>Why </a:t>
            </a:r>
            <a:r>
              <a:rPr lang="en-US" sz="1900" dirty="0">
                <a:solidFill>
                  <a:srgbClr val="F53939"/>
                </a:solidFill>
              </a:rPr>
              <a:t>is market research </a:t>
            </a:r>
            <a:r>
              <a:rPr lang="en-US" sz="1900" dirty="0" smtClean="0">
                <a:solidFill>
                  <a:srgbClr val="F53939"/>
                </a:solidFill>
              </a:rPr>
              <a:t>important? What </a:t>
            </a:r>
            <a:r>
              <a:rPr lang="en-US" sz="1900" dirty="0">
                <a:solidFill>
                  <a:srgbClr val="F53939"/>
                </a:solidFill>
              </a:rPr>
              <a:t>kinds of market research might have prevented the above situation? Be as precise as you can.</a:t>
            </a:r>
          </a:p>
        </p:txBody>
      </p:sp>
      <p:pic>
        <p:nvPicPr>
          <p:cNvPr id="3" name="Unit 02 - 2 - Strand cigarettes - Lonely Ma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948264" y="1124267"/>
            <a:ext cx="1944216" cy="1458162"/>
          </a:xfrm>
          <a:prstGeom prst="rect">
            <a:avLst/>
          </a:prstGeom>
        </p:spPr>
      </p:pic>
      <p:sp>
        <p:nvSpPr>
          <p:cNvPr id="5" name="TextBox 4">
            <a:hlinkClick r:id="rId6" action="ppaction://hlinkfile"/>
          </p:cNvPr>
          <p:cNvSpPr txBox="1"/>
          <p:nvPr/>
        </p:nvSpPr>
        <p:spPr>
          <a:xfrm>
            <a:off x="7308304" y="2636912"/>
            <a:ext cx="1296144" cy="338554"/>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1600" dirty="0" smtClean="0"/>
              <a:t>Click Here</a:t>
            </a:r>
            <a:endParaRPr lang="en-GB" sz="1600" dirty="0"/>
          </a:p>
        </p:txBody>
      </p:sp>
      <p:sp>
        <p:nvSpPr>
          <p:cNvPr id="8" name="Title 2"/>
          <p:cNvSpPr>
            <a:spLocks noGrp="1"/>
          </p:cNvSpPr>
          <p:nvPr>
            <p:ph type="title"/>
          </p:nvPr>
        </p:nvSpPr>
        <p:spPr>
          <a:xfrm>
            <a:off x="70266" y="72008"/>
            <a:ext cx="8859452" cy="548680"/>
          </a:xfrm>
        </p:spPr>
        <p:txBody>
          <a:bodyPr>
            <a:noAutofit/>
          </a:bodyPr>
          <a:lstStyle/>
          <a:p>
            <a:r>
              <a:rPr lang="en-US" sz="2600" dirty="0" smtClean="0"/>
              <a:t>P1.1 – What Marketing Objectives Typically Cover</a:t>
            </a:r>
            <a:endParaRPr lang="en-US" sz="2600" dirty="0"/>
          </a:p>
        </p:txBody>
      </p:sp>
    </p:spTree>
    <p:extLst>
      <p:ext uri="{BB962C8B-B14F-4D97-AF65-F5344CB8AC3E}">
        <p14:creationId xmlns:p14="http://schemas.microsoft.com/office/powerpoint/2010/main" val="279915943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7923" cy="5493812"/>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GB" sz="1950" dirty="0" smtClean="0"/>
              <a:t>The first and main objective of Marketing is to </a:t>
            </a:r>
            <a:r>
              <a:rPr lang="en-GB" sz="1950" b="1" dirty="0" smtClean="0"/>
              <a:t>increase </a:t>
            </a:r>
            <a:r>
              <a:rPr lang="en-GB" sz="1950" b="1" dirty="0"/>
              <a:t>revenue </a:t>
            </a:r>
            <a:r>
              <a:rPr lang="en-GB" sz="1950" dirty="0" smtClean="0"/>
              <a:t>from increased sales, marketing leads to a better knowledge of customers, this leads to better service delivery and better sales responses. This is a profit motivation for which all companies will have an interest in.</a:t>
            </a:r>
            <a:endParaRPr lang="en-GB" sz="1950" dirty="0"/>
          </a:p>
          <a:p>
            <a:pPr marL="342900" indent="-342900">
              <a:buClr>
                <a:srgbClr val="0070C0"/>
              </a:buClr>
              <a:buFont typeface="Wingdings 3" panose="05040102010807070707" pitchFamily="18" charset="2"/>
              <a:buChar char=""/>
            </a:pPr>
            <a:r>
              <a:rPr lang="en-US" sz="1950" b="1" dirty="0" smtClean="0"/>
              <a:t>Increase </a:t>
            </a:r>
            <a:r>
              <a:rPr lang="en-US" sz="1950" b="1" dirty="0"/>
              <a:t>customer base </a:t>
            </a:r>
            <a:r>
              <a:rPr lang="en-US" sz="1950" dirty="0"/>
              <a:t>(e.g. reach new customers) </a:t>
            </a:r>
            <a:r>
              <a:rPr lang="en-US" sz="1950" dirty="0" smtClean="0"/>
              <a:t>– Marketing allows companies a better insight into the customer wants and needs, but also to find where there is a gap in the market to fill, this is based on customer led marketing, bringing in new customers in the hope of sales.</a:t>
            </a:r>
            <a:endParaRPr lang="en-US" sz="1950" dirty="0"/>
          </a:p>
          <a:p>
            <a:pPr marL="342900" indent="-342900">
              <a:buClr>
                <a:srgbClr val="0070C0"/>
              </a:buClr>
              <a:buFont typeface="Wingdings 3" panose="05040102010807070707" pitchFamily="18" charset="2"/>
              <a:buChar char=""/>
            </a:pPr>
            <a:r>
              <a:rPr lang="en-US" sz="1950" b="1" dirty="0" smtClean="0"/>
              <a:t>Increase </a:t>
            </a:r>
            <a:r>
              <a:rPr lang="en-US" sz="1950" b="1" dirty="0"/>
              <a:t>repeat custom </a:t>
            </a:r>
            <a:r>
              <a:rPr lang="en-US" sz="1950" dirty="0"/>
              <a:t>( e.g. improve customer loyalty) </a:t>
            </a:r>
            <a:r>
              <a:rPr lang="en-US" sz="1950" dirty="0" smtClean="0"/>
              <a:t>– customer loyalty is great fro companies, repeat customers account for the majority of static product sales. Think about what regular food you buy and eat each week, the same kind of goods from the same supermarkets. This may not be the way to increase revenue but will maintain the current revenue stream.</a:t>
            </a:r>
            <a:endParaRPr lang="en-US" sz="1950" dirty="0"/>
          </a:p>
        </p:txBody>
      </p:sp>
      <p:sp>
        <p:nvSpPr>
          <p:cNvPr id="14" name="Title 2"/>
          <p:cNvSpPr>
            <a:spLocks noGrp="1"/>
          </p:cNvSpPr>
          <p:nvPr>
            <p:ph type="title"/>
          </p:nvPr>
        </p:nvSpPr>
        <p:spPr>
          <a:xfrm>
            <a:off x="70266" y="72008"/>
            <a:ext cx="8859452" cy="548680"/>
          </a:xfrm>
        </p:spPr>
        <p:txBody>
          <a:bodyPr>
            <a:noAutofit/>
          </a:bodyPr>
          <a:lstStyle/>
          <a:p>
            <a:r>
              <a:rPr lang="en-US" sz="2600" dirty="0" smtClean="0"/>
              <a:t>P2.1 – What Marketing Objectives Typically Cover</a:t>
            </a:r>
            <a:endParaRPr lang="en-US" sz="2600" dirty="0"/>
          </a:p>
        </p:txBody>
      </p:sp>
      <p:pic>
        <p:nvPicPr>
          <p:cNvPr id="11" name="Picture 2" descr="Image result for marketing objectiv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28" t="3426" r="2801" b="10417"/>
          <a:stretch/>
        </p:blipFill>
        <p:spPr bwMode="auto">
          <a:xfrm>
            <a:off x="7236296" y="1124744"/>
            <a:ext cx="1639958" cy="122565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Image result for marketing objectiv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236296" y="2500656"/>
            <a:ext cx="1639958" cy="78432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Image result for marketing objectiv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236296" y="3472102"/>
            <a:ext cx="1639958" cy="175709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descr="Image result for marketing objective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0466" y="5373215"/>
            <a:ext cx="1642945" cy="1256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5571196"/>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7923" cy="5632311"/>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US" b="1" dirty="0" smtClean="0"/>
              <a:t>Introduce </a:t>
            </a:r>
            <a:r>
              <a:rPr lang="en-US" b="1" dirty="0"/>
              <a:t>new products or services </a:t>
            </a:r>
            <a:r>
              <a:rPr lang="en-US" dirty="0" smtClean="0"/>
              <a:t>– How do you get the customer to know what your new product is? How can a company tell the world about a new innovation, when did you first hear about Spinners, Note, PS4, Whopper etc. Marketing proposals, plans and strategies work out the how, market research works out the When and Why.</a:t>
            </a:r>
            <a:endParaRPr lang="en-US" dirty="0"/>
          </a:p>
          <a:p>
            <a:pPr marL="342900" indent="-342900">
              <a:buClr>
                <a:srgbClr val="0070C0"/>
              </a:buClr>
              <a:buFont typeface="Wingdings 3" panose="05040102010807070707" pitchFamily="18" charset="2"/>
              <a:buChar char=""/>
            </a:pPr>
            <a:r>
              <a:rPr lang="en-GB" b="1" dirty="0" smtClean="0"/>
              <a:t>Increase </a:t>
            </a:r>
            <a:r>
              <a:rPr lang="en-GB" b="1" dirty="0"/>
              <a:t>market share </a:t>
            </a:r>
            <a:r>
              <a:rPr lang="en-GB" dirty="0" smtClean="0"/>
              <a:t>– To increase sales or to dominate a larger share of the market brings its benefits you </a:t>
            </a:r>
            <a:r>
              <a:rPr lang="en-GB" dirty="0" err="1" smtClean="0"/>
              <a:t>wil</a:t>
            </a:r>
            <a:r>
              <a:rPr lang="en-GB" dirty="0" smtClean="0"/>
              <a:t> remember from GCSE, Brand, Sales, Security, dominance, etc. Marketing main aim is to increase the dominance of a product, market research finds out how, setting this as an objective aims the company towards the current product goal rather than a fading product.</a:t>
            </a:r>
            <a:endParaRPr lang="en-GB" dirty="0"/>
          </a:p>
          <a:p>
            <a:pPr marL="342900" indent="-342900">
              <a:buClr>
                <a:srgbClr val="0070C0"/>
              </a:buClr>
              <a:buFont typeface="Wingdings 3" panose="05040102010807070707" pitchFamily="18" charset="2"/>
              <a:buChar char=""/>
            </a:pPr>
            <a:r>
              <a:rPr lang="en-US" b="1" dirty="0" smtClean="0"/>
              <a:t>Increase </a:t>
            </a:r>
            <a:r>
              <a:rPr lang="en-US" b="1" dirty="0"/>
              <a:t>brand awareness </a:t>
            </a:r>
            <a:r>
              <a:rPr lang="en-US" dirty="0"/>
              <a:t>(e.g. increase awareness of products and services) </a:t>
            </a:r>
            <a:r>
              <a:rPr lang="en-US" dirty="0" smtClean="0"/>
              <a:t>– Marketing brings the products or services to the public eye, tells the consumer who they are and what they do, the more brand aware the public is, the more likely they are to make a conscious decision to purchase. Look at Coca-Cola, there is not one country in the world that does not recognise the brand, this is an ideal companies long for.</a:t>
            </a:r>
            <a:endParaRPr lang="en-US" dirty="0"/>
          </a:p>
        </p:txBody>
      </p:sp>
      <p:sp>
        <p:nvSpPr>
          <p:cNvPr id="14" name="Title 2"/>
          <p:cNvSpPr>
            <a:spLocks noGrp="1"/>
          </p:cNvSpPr>
          <p:nvPr>
            <p:ph type="title"/>
          </p:nvPr>
        </p:nvSpPr>
        <p:spPr>
          <a:xfrm>
            <a:off x="70266" y="72008"/>
            <a:ext cx="8859452" cy="548680"/>
          </a:xfrm>
        </p:spPr>
        <p:txBody>
          <a:bodyPr>
            <a:noAutofit/>
          </a:bodyPr>
          <a:lstStyle/>
          <a:p>
            <a:r>
              <a:rPr lang="en-US" sz="2600" dirty="0" smtClean="0"/>
              <a:t>P1.2 – What Marketing Objectives Typically Cover</a:t>
            </a:r>
            <a:endParaRPr lang="en-US" sz="2600" dirty="0"/>
          </a:p>
        </p:txBody>
      </p:sp>
      <p:pic>
        <p:nvPicPr>
          <p:cNvPr id="4" name="Picture 2" descr="Image result for marketing objectiv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28" t="3426" r="2801" b="10417"/>
          <a:stretch/>
        </p:blipFill>
        <p:spPr bwMode="auto">
          <a:xfrm>
            <a:off x="7236296" y="1124744"/>
            <a:ext cx="1639958" cy="12256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marketing objectiv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236296" y="2500656"/>
            <a:ext cx="1639958" cy="7843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Image result for marketing objectiv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236296" y="3472102"/>
            <a:ext cx="1639958" cy="17570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Image result for marketing objective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0466" y="5373215"/>
            <a:ext cx="1642945" cy="1256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002618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612830" cy="5586145"/>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GB" sz="2100" b="1" dirty="0" smtClean="0"/>
              <a:t>Launch </a:t>
            </a:r>
            <a:r>
              <a:rPr lang="en-GB" sz="2100" b="1" dirty="0"/>
              <a:t>advertising </a:t>
            </a:r>
            <a:r>
              <a:rPr lang="en-GB" sz="2100" b="1" dirty="0" smtClean="0"/>
              <a:t>campaigns </a:t>
            </a:r>
            <a:r>
              <a:rPr lang="en-GB" sz="2100" dirty="0" smtClean="0"/>
              <a:t>– When a company has something new to tell, a new product, a new service, a new message, something to apologise for or to be proud of, marketing allows them to do so, carefully getting the right message, to the right audience for the right reaction. Think about how Volkswagen got the apology message across, compared to the milk supermarket scandal message and the damage done by not stepping up.</a:t>
            </a:r>
            <a:endParaRPr lang="en-GB" sz="2100" dirty="0"/>
          </a:p>
          <a:p>
            <a:pPr marL="342900" indent="-342900">
              <a:buClr>
                <a:srgbClr val="0070C0"/>
              </a:buClr>
              <a:buFont typeface="Wingdings 3" panose="05040102010807070707" pitchFamily="18" charset="2"/>
              <a:buChar char=""/>
            </a:pPr>
            <a:r>
              <a:rPr lang="en-GB" sz="2100" b="1" dirty="0" smtClean="0"/>
              <a:t>Ensure </a:t>
            </a:r>
            <a:r>
              <a:rPr lang="en-GB" sz="2100" b="1" dirty="0"/>
              <a:t>businesses stay innovative </a:t>
            </a:r>
            <a:r>
              <a:rPr lang="en-GB" sz="2100" dirty="0" smtClean="0"/>
              <a:t>– Marketing allows companies to focus on what is doing well and what is not, discontinuing products that are considered out of date, and focussing on new products that are likely to sell well. If this means market research says change the shape, speed, weight, feel of the product then market research will find this out.</a:t>
            </a:r>
            <a:endParaRPr lang="en-US" sz="2100" dirty="0"/>
          </a:p>
        </p:txBody>
      </p:sp>
      <p:sp>
        <p:nvSpPr>
          <p:cNvPr id="14" name="Title 2"/>
          <p:cNvSpPr>
            <a:spLocks noGrp="1"/>
          </p:cNvSpPr>
          <p:nvPr>
            <p:ph type="title"/>
          </p:nvPr>
        </p:nvSpPr>
        <p:spPr>
          <a:xfrm>
            <a:off x="70266" y="72008"/>
            <a:ext cx="8859452" cy="548680"/>
          </a:xfrm>
        </p:spPr>
        <p:txBody>
          <a:bodyPr>
            <a:noAutofit/>
          </a:bodyPr>
          <a:lstStyle/>
          <a:p>
            <a:r>
              <a:rPr lang="en-US" sz="2600" dirty="0" smtClean="0"/>
              <a:t>P1.2 – What Marketing Objectives Typically Cover</a:t>
            </a:r>
            <a:endParaRPr lang="en-US" sz="26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6256" y="1124744"/>
            <a:ext cx="1953568" cy="1172141"/>
          </a:xfrm>
          <a:prstGeom prst="rect">
            <a:avLst/>
          </a:prstGeom>
        </p:spPr>
      </p:pic>
      <p:pic>
        <p:nvPicPr>
          <p:cNvPr id="5" name="Picture 6" descr="Image result for zavvi"/>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76256" y="2404764"/>
            <a:ext cx="1953568" cy="10962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Image result for polaroid camer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3603517"/>
            <a:ext cx="1937163" cy="140965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Image result for polaroid camera"/>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164288" y="5115685"/>
            <a:ext cx="1497637" cy="1497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57551"/>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idx="4294967295"/>
          </p:nvPr>
        </p:nvSpPr>
        <p:spPr>
          <a:xfrm>
            <a:off x="249683" y="1052736"/>
            <a:ext cx="8570789" cy="5689600"/>
          </a:xfrm>
        </p:spPr>
        <p:txBody>
          <a:bodyPr>
            <a:noAutofit/>
          </a:bodyPr>
          <a:lstStyle/>
          <a:p>
            <a:pPr marL="342900" indent="-342900">
              <a:spcAft>
                <a:spcPts val="300"/>
              </a:spcAft>
              <a:defRPr/>
            </a:pPr>
            <a:r>
              <a:rPr lang="en-US" sz="1400" dirty="0" smtClean="0"/>
              <a:t>Business objectives are </a:t>
            </a:r>
            <a:r>
              <a:rPr lang="en-US" sz="1400" b="1" dirty="0" smtClean="0"/>
              <a:t>short-term goals</a:t>
            </a:r>
            <a:r>
              <a:rPr lang="en-US" sz="1400" dirty="0" smtClean="0"/>
              <a:t> will contribute to the strategic aims of the organisation. Strategic aims are tend to be given in general terms. Objectives are best described in </a:t>
            </a:r>
            <a:r>
              <a:rPr lang="en-US" sz="1400" b="1" dirty="0" smtClean="0"/>
              <a:t>SMART</a:t>
            </a:r>
            <a:r>
              <a:rPr lang="en-US" sz="1400" dirty="0" smtClean="0"/>
              <a:t> terms. </a:t>
            </a:r>
          </a:p>
          <a:p>
            <a:pPr lvl="1">
              <a:spcAft>
                <a:spcPts val="300"/>
              </a:spcAft>
              <a:buNone/>
              <a:defRPr/>
            </a:pPr>
            <a:r>
              <a:rPr lang="en-GB" sz="1400" b="1" i="1" dirty="0" smtClean="0">
                <a:solidFill>
                  <a:srgbClr val="0070C0"/>
                </a:solidFill>
              </a:rPr>
              <a:t>S</a:t>
            </a:r>
            <a:r>
              <a:rPr lang="en-GB" sz="1400" dirty="0" smtClean="0">
                <a:solidFill>
                  <a:srgbClr val="0070C0"/>
                </a:solidFill>
              </a:rPr>
              <a:t>pecific</a:t>
            </a:r>
            <a:r>
              <a:rPr lang="en-GB" sz="1400" dirty="0" smtClean="0"/>
              <a:t>	-  ‘to raise profits’</a:t>
            </a:r>
          </a:p>
          <a:p>
            <a:pPr lvl="1">
              <a:spcAft>
                <a:spcPts val="300"/>
              </a:spcAft>
              <a:buNone/>
              <a:defRPr/>
            </a:pPr>
            <a:r>
              <a:rPr lang="en-GB" sz="1400" b="1" i="1" dirty="0" smtClean="0">
                <a:solidFill>
                  <a:srgbClr val="0070C0"/>
                </a:solidFill>
              </a:rPr>
              <a:t>M</a:t>
            </a:r>
            <a:r>
              <a:rPr lang="en-GB" sz="1400" dirty="0" smtClean="0">
                <a:solidFill>
                  <a:srgbClr val="0070C0"/>
                </a:solidFill>
              </a:rPr>
              <a:t>easurable</a:t>
            </a:r>
            <a:r>
              <a:rPr lang="en-GB" sz="1400" dirty="0" smtClean="0"/>
              <a:t>	-  ‘by 20%’</a:t>
            </a:r>
          </a:p>
          <a:p>
            <a:pPr lvl="1">
              <a:spcAft>
                <a:spcPts val="300"/>
              </a:spcAft>
              <a:buNone/>
              <a:defRPr/>
            </a:pPr>
            <a:r>
              <a:rPr lang="en-GB" sz="1400" b="1" i="1" dirty="0" smtClean="0">
                <a:solidFill>
                  <a:srgbClr val="0070C0"/>
                </a:solidFill>
              </a:rPr>
              <a:t>A</a:t>
            </a:r>
            <a:r>
              <a:rPr lang="en-GB" sz="1400" dirty="0" smtClean="0">
                <a:solidFill>
                  <a:srgbClr val="0070C0"/>
                </a:solidFill>
              </a:rPr>
              <a:t>chievable</a:t>
            </a:r>
            <a:r>
              <a:rPr lang="en-GB" sz="1400" dirty="0" smtClean="0"/>
              <a:t>	-  ‘by improving efficiency’</a:t>
            </a:r>
          </a:p>
          <a:p>
            <a:pPr lvl="1">
              <a:spcAft>
                <a:spcPts val="300"/>
              </a:spcAft>
              <a:buNone/>
              <a:defRPr/>
            </a:pPr>
            <a:r>
              <a:rPr lang="en-GB" sz="1400" b="1" i="1" dirty="0" smtClean="0">
                <a:solidFill>
                  <a:srgbClr val="0070C0"/>
                </a:solidFill>
              </a:rPr>
              <a:t>R</a:t>
            </a:r>
            <a:r>
              <a:rPr lang="en-GB" sz="1400" dirty="0" smtClean="0">
                <a:solidFill>
                  <a:srgbClr val="0070C0"/>
                </a:solidFill>
              </a:rPr>
              <a:t>ealistic</a:t>
            </a:r>
            <a:r>
              <a:rPr lang="en-GB" sz="1400" dirty="0" smtClean="0"/>
              <a:t>	-  ‘based upon last years figures and resources at hand and market trends’</a:t>
            </a:r>
          </a:p>
          <a:p>
            <a:pPr lvl="1">
              <a:spcAft>
                <a:spcPts val="300"/>
              </a:spcAft>
              <a:buNone/>
              <a:defRPr/>
            </a:pPr>
            <a:r>
              <a:rPr lang="en-GB" sz="1400" b="1" i="1" dirty="0" smtClean="0">
                <a:solidFill>
                  <a:srgbClr val="0070C0"/>
                </a:solidFill>
              </a:rPr>
              <a:t>T</a:t>
            </a:r>
            <a:r>
              <a:rPr lang="en-GB" sz="1400" dirty="0" smtClean="0">
                <a:solidFill>
                  <a:srgbClr val="0070C0"/>
                </a:solidFill>
              </a:rPr>
              <a:t>imely</a:t>
            </a:r>
            <a:r>
              <a:rPr lang="en-GB" sz="1400" dirty="0" smtClean="0"/>
              <a:t>	-  	‘in this years trading’</a:t>
            </a:r>
          </a:p>
          <a:p>
            <a:pPr marL="342900" indent="-342900">
              <a:spcAft>
                <a:spcPts val="300"/>
              </a:spcAft>
            </a:pPr>
            <a:r>
              <a:rPr lang="en-GB" sz="1400" dirty="0" smtClean="0"/>
              <a:t>A problem with some objectives is that they are not very clear or specific. You may decide to join a gym but then only go when you feel like it; you may decide to save for a holiday without setting a specific amount. In both cases you may fail to fulfil your aims. This type of problem can be overcome by setting SMART objectives which are:</a:t>
            </a:r>
          </a:p>
          <a:p>
            <a:pPr>
              <a:spcAft>
                <a:spcPts val="300"/>
              </a:spcAft>
            </a:pPr>
            <a:r>
              <a:rPr lang="en-GB" sz="1400" b="1" dirty="0" smtClean="0"/>
              <a:t>Specific - </a:t>
            </a:r>
            <a:r>
              <a:rPr lang="en-GB" sz="1400" dirty="0" smtClean="0"/>
              <a:t>There is a clear definition, often including a number, for example saving £20 a week.</a:t>
            </a:r>
          </a:p>
          <a:p>
            <a:pPr>
              <a:spcAft>
                <a:spcPts val="300"/>
              </a:spcAft>
            </a:pPr>
            <a:r>
              <a:rPr lang="en-GB" sz="1400" b="1" dirty="0" smtClean="0"/>
              <a:t>Measurable - </a:t>
            </a:r>
            <a:r>
              <a:rPr lang="en-GB" sz="1400" dirty="0" smtClean="0"/>
              <a:t>This means achievement can be checked. Banking your savings means your bank statement will record and measure your achievement.</a:t>
            </a:r>
          </a:p>
          <a:p>
            <a:pPr>
              <a:spcAft>
                <a:spcPts val="300"/>
              </a:spcAft>
            </a:pPr>
            <a:r>
              <a:rPr lang="en-GB" sz="1400" b="1" dirty="0" smtClean="0"/>
              <a:t>Achievable - </a:t>
            </a:r>
            <a:r>
              <a:rPr lang="en-GB" sz="1400" dirty="0" smtClean="0"/>
              <a:t>This means you can attain your target if you stretch yourself a little – so saving £20 a week may be achievable without having to make too many sacrifices.</a:t>
            </a:r>
          </a:p>
          <a:p>
            <a:pPr>
              <a:spcAft>
                <a:spcPts val="300"/>
              </a:spcAft>
            </a:pPr>
            <a:r>
              <a:rPr lang="en-GB" sz="1400" b="1" dirty="0" smtClean="0"/>
              <a:t>Realistic - </a:t>
            </a:r>
            <a:r>
              <a:rPr lang="en-GB" sz="1400" dirty="0" smtClean="0"/>
              <a:t>This means the target is sensible due to the resources, restrictions, past history and ability of your staff at hand so that you stand a chance of realising it. You could not save £20 a week if you did not have the tools for a  job that paid at least that amount.</a:t>
            </a:r>
          </a:p>
          <a:p>
            <a:pPr>
              <a:spcAft>
                <a:spcPts val="300"/>
              </a:spcAft>
            </a:pPr>
            <a:r>
              <a:rPr lang="en-GB" sz="1400" b="1" dirty="0" smtClean="0"/>
              <a:t>Timely - </a:t>
            </a:r>
            <a:r>
              <a:rPr lang="en-GB" sz="1400" dirty="0" smtClean="0"/>
              <a:t>Every objective should have a date for achievement or review. Therefore, you could set a time limit to review your progress after three months.</a:t>
            </a:r>
          </a:p>
          <a:p>
            <a:pPr marL="0" indent="0">
              <a:spcAft>
                <a:spcPts val="300"/>
              </a:spcAft>
              <a:buNone/>
            </a:pPr>
            <a:r>
              <a:rPr lang="en-GB" sz="1400" dirty="0" smtClean="0"/>
              <a:t>It should be fairly obvious from this list that it is very difficult to wriggle out of an objective that is SMART. You either achieve it or you don’t!</a:t>
            </a:r>
            <a:endParaRPr lang="en-GB" sz="1400" i="1" dirty="0"/>
          </a:p>
        </p:txBody>
      </p:sp>
      <p:sp>
        <p:nvSpPr>
          <p:cNvPr id="6" name="Title 2"/>
          <p:cNvSpPr>
            <a:spLocks noGrp="1"/>
          </p:cNvSpPr>
          <p:nvPr>
            <p:ph type="title"/>
          </p:nvPr>
        </p:nvSpPr>
        <p:spPr>
          <a:xfrm>
            <a:off x="70266" y="72008"/>
            <a:ext cx="8859452" cy="548680"/>
          </a:xfrm>
        </p:spPr>
        <p:txBody>
          <a:bodyPr>
            <a:noAutofit/>
          </a:bodyPr>
          <a:lstStyle/>
          <a:p>
            <a:r>
              <a:rPr lang="en-US" sz="2600" dirty="0" smtClean="0"/>
              <a:t>P1.2 – What Marketing Objectives Typically Cover - SMART</a:t>
            </a:r>
            <a:endParaRPr lang="en-US" sz="2600" dirty="0"/>
          </a:p>
        </p:txBody>
      </p:sp>
    </p:spTree>
    <p:extLst>
      <p:ext uri="{BB962C8B-B14F-4D97-AF65-F5344CB8AC3E}">
        <p14:creationId xmlns:p14="http://schemas.microsoft.com/office/powerpoint/2010/main" val="260692501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1271" y="1073869"/>
            <a:ext cx="8785225" cy="5451475"/>
          </a:xfrm>
        </p:spPr>
        <p:txBody>
          <a:bodyPr>
            <a:noAutofit/>
          </a:bodyPr>
          <a:lstStyle/>
          <a:p>
            <a:pPr marL="269875" indent="-269875">
              <a:spcAft>
                <a:spcPts val="300"/>
              </a:spcAft>
              <a:buSzPct val="90000"/>
            </a:pPr>
            <a:r>
              <a:rPr lang="en-GB" sz="1620" dirty="0">
                <a:latin typeface="Arial" charset="0"/>
                <a:cs typeface="+mn-cs"/>
              </a:rPr>
              <a:t>Aims arise through careful analysis of market situation. Aims and objectives are then constructed based around the market and where the business wants to go</a:t>
            </a:r>
          </a:p>
          <a:p>
            <a:pPr marL="541338" lvl="1">
              <a:spcAft>
                <a:spcPts val="300"/>
              </a:spcAft>
            </a:pPr>
            <a:r>
              <a:rPr lang="en-GB" sz="1620" dirty="0">
                <a:latin typeface="Arial" charset="0"/>
                <a:cs typeface="+mn-cs"/>
              </a:rPr>
              <a:t>Senior management set about the task of steering the organisation to achieving these</a:t>
            </a:r>
          </a:p>
          <a:p>
            <a:pPr marL="541338" lvl="1">
              <a:spcAft>
                <a:spcPts val="300"/>
              </a:spcAft>
            </a:pPr>
            <a:r>
              <a:rPr lang="en-GB" sz="1620" dirty="0">
                <a:latin typeface="Arial" charset="0"/>
                <a:cs typeface="+mn-cs"/>
              </a:rPr>
              <a:t>This is sometimes brought together and summarised as a mission statement</a:t>
            </a:r>
          </a:p>
          <a:p>
            <a:pPr marL="541338" lvl="1">
              <a:spcAft>
                <a:spcPts val="300"/>
              </a:spcAft>
            </a:pPr>
            <a:r>
              <a:rPr lang="en-GB" sz="1620" dirty="0">
                <a:latin typeface="Arial" charset="0"/>
                <a:cs typeface="+mn-cs"/>
              </a:rPr>
              <a:t>A company’s aim and objectives are they will probably incorporate many different components encompassing a wide selection of driving forces.</a:t>
            </a:r>
          </a:p>
          <a:p>
            <a:pPr marL="269875" indent="-269875">
              <a:spcAft>
                <a:spcPts val="300"/>
              </a:spcAft>
              <a:buSzPct val="90000"/>
            </a:pPr>
            <a:r>
              <a:rPr lang="en-GB" sz="1620" dirty="0">
                <a:latin typeface="Arial" charset="0"/>
                <a:cs typeface="+mn-cs"/>
              </a:rPr>
              <a:t>Objectives are more specific than aims. They are targets which are set to help to achieve the overall aims of the business. You may have several personal aims you want to achieve </a:t>
            </a:r>
          </a:p>
          <a:p>
            <a:pPr marL="541338" lvl="1">
              <a:spcAft>
                <a:spcPts val="300"/>
              </a:spcAft>
            </a:pPr>
            <a:r>
              <a:rPr lang="en-GB" sz="1620" dirty="0">
                <a:latin typeface="Arial" charset="0"/>
                <a:cs typeface="+mn-cs"/>
              </a:rPr>
              <a:t>to get fitter</a:t>
            </a:r>
          </a:p>
          <a:p>
            <a:pPr marL="541338" lvl="1">
              <a:spcAft>
                <a:spcPts val="300"/>
              </a:spcAft>
            </a:pPr>
            <a:r>
              <a:rPr lang="en-GB" sz="1620" dirty="0">
                <a:latin typeface="Arial" charset="0"/>
                <a:cs typeface="+mn-cs"/>
              </a:rPr>
              <a:t>save for a holiday next year</a:t>
            </a:r>
          </a:p>
          <a:p>
            <a:pPr marL="541338" lvl="1">
              <a:spcAft>
                <a:spcPts val="300"/>
              </a:spcAft>
            </a:pPr>
            <a:r>
              <a:rPr lang="en-GB" sz="1620" dirty="0">
                <a:latin typeface="Arial" charset="0"/>
                <a:cs typeface="+mn-cs"/>
              </a:rPr>
              <a:t>achieve your BTEC First Diploma </a:t>
            </a:r>
          </a:p>
          <a:p>
            <a:pPr marL="269875" indent="-269875">
              <a:spcAft>
                <a:spcPts val="300"/>
              </a:spcAft>
              <a:buSzPct val="90000"/>
            </a:pPr>
            <a:r>
              <a:rPr lang="en-GB" sz="1620" dirty="0" smtClean="0">
                <a:latin typeface="Arial" charset="0"/>
                <a:cs typeface="+mn-cs"/>
              </a:rPr>
              <a:t>But </a:t>
            </a:r>
            <a:r>
              <a:rPr lang="en-GB" sz="1620" dirty="0">
                <a:latin typeface="Arial" charset="0"/>
                <a:cs typeface="+mn-cs"/>
              </a:rPr>
              <a:t>you are unlikely to achieve your aim unless you set objectives. This is because aims often seem overwhelming. They are easier to achieve if they are broken down into smaller steps – such as doing 20 minutes exercise every day to get fit, or regularly saving £10 a week to go on holiday.</a:t>
            </a:r>
            <a:endParaRPr lang="en-US" sz="1620" dirty="0">
              <a:latin typeface="Arial" charset="0"/>
              <a:cs typeface="+mn-cs"/>
            </a:endParaRPr>
          </a:p>
          <a:p>
            <a:pPr marL="0" indent="0">
              <a:spcAft>
                <a:spcPts val="300"/>
              </a:spcAft>
              <a:buNone/>
              <a:defRPr/>
            </a:pPr>
            <a:r>
              <a:rPr lang="en-GB" sz="1620" b="1" dirty="0" smtClean="0">
                <a:solidFill>
                  <a:srgbClr val="FF0000"/>
                </a:solidFill>
                <a:latin typeface="Arial" charset="0"/>
                <a:cs typeface="+mn-cs"/>
              </a:rPr>
              <a:t>P1.2 – Task 02</a:t>
            </a:r>
            <a:r>
              <a:rPr lang="en-GB" sz="1620" dirty="0" smtClean="0">
                <a:solidFill>
                  <a:srgbClr val="FF0000"/>
                </a:solidFill>
                <a:latin typeface="Arial" charset="0"/>
                <a:cs typeface="+mn-cs"/>
              </a:rPr>
              <a:t> </a:t>
            </a:r>
            <a:r>
              <a:rPr lang="en-GB" sz="1620" dirty="0">
                <a:solidFill>
                  <a:srgbClr val="FF0000"/>
                </a:solidFill>
                <a:latin typeface="Arial" charset="0"/>
                <a:cs typeface="+mn-cs"/>
              </a:rPr>
              <a:t>– Explain </a:t>
            </a:r>
            <a:r>
              <a:rPr lang="en-GB" sz="1620" dirty="0" smtClean="0">
                <a:solidFill>
                  <a:srgbClr val="FF0000"/>
                </a:solidFill>
                <a:latin typeface="Arial" charset="0"/>
                <a:cs typeface="+mn-cs"/>
              </a:rPr>
              <a:t>what Marketing </a:t>
            </a:r>
            <a:r>
              <a:rPr lang="en-GB" sz="1620" dirty="0">
                <a:solidFill>
                  <a:srgbClr val="FF0000"/>
                </a:solidFill>
                <a:latin typeface="Arial" charset="0"/>
                <a:cs typeface="+mn-cs"/>
              </a:rPr>
              <a:t>objectives </a:t>
            </a:r>
            <a:r>
              <a:rPr lang="en-GB" sz="1620" dirty="0" smtClean="0">
                <a:solidFill>
                  <a:srgbClr val="FF0000"/>
                </a:solidFill>
                <a:latin typeface="Arial" charset="0"/>
                <a:cs typeface="+mn-cs"/>
              </a:rPr>
              <a:t>typically cover using </a:t>
            </a:r>
            <a:r>
              <a:rPr lang="en-GB" sz="1620" dirty="0">
                <a:solidFill>
                  <a:srgbClr val="FF0000"/>
                </a:solidFill>
                <a:latin typeface="Arial" charset="0"/>
                <a:cs typeface="+mn-cs"/>
              </a:rPr>
              <a:t>the SMART </a:t>
            </a:r>
            <a:r>
              <a:rPr lang="en-GB" sz="1620" dirty="0" smtClean="0">
                <a:solidFill>
                  <a:srgbClr val="FF0000"/>
                </a:solidFill>
                <a:latin typeface="Arial" charset="0"/>
                <a:cs typeface="+mn-cs"/>
              </a:rPr>
              <a:t>analysis to define revenue, customer base, repeat custom, new products, market share, brand awareness, advertising campaigns and staying innovative.</a:t>
            </a:r>
            <a:endParaRPr lang="en-GB" sz="1620" dirty="0">
              <a:solidFill>
                <a:srgbClr val="FF0000"/>
              </a:solidFill>
              <a:latin typeface="Arial" charset="0"/>
              <a:cs typeface="+mn-cs"/>
            </a:endParaRPr>
          </a:p>
          <a:p>
            <a:pPr marL="0" indent="0">
              <a:spcAft>
                <a:spcPts val="300"/>
              </a:spcAft>
              <a:buNone/>
              <a:defRPr/>
            </a:pPr>
            <a:r>
              <a:rPr lang="en-GB" sz="1620" b="1" dirty="0" smtClean="0">
                <a:solidFill>
                  <a:srgbClr val="FF0000"/>
                </a:solidFill>
                <a:latin typeface="Arial" charset="0"/>
                <a:cs typeface="+mn-cs"/>
              </a:rPr>
              <a:t>P1.2 – Task 03 </a:t>
            </a:r>
            <a:r>
              <a:rPr lang="en-GB" sz="1620" dirty="0" smtClean="0">
                <a:solidFill>
                  <a:srgbClr val="FF0000"/>
                </a:solidFill>
                <a:latin typeface="Arial" charset="0"/>
                <a:cs typeface="+mn-cs"/>
              </a:rPr>
              <a:t>- </a:t>
            </a:r>
            <a:r>
              <a:rPr lang="en-US" sz="1620" dirty="0">
                <a:solidFill>
                  <a:srgbClr val="FF0000"/>
                </a:solidFill>
                <a:latin typeface="Arial" charset="0"/>
                <a:cs typeface="+mn-cs"/>
              </a:rPr>
              <a:t>Identify SMART marketing objectives for </a:t>
            </a:r>
            <a:r>
              <a:rPr lang="en-US" sz="1620" dirty="0" smtClean="0">
                <a:solidFill>
                  <a:srgbClr val="FF0000"/>
                </a:solidFill>
                <a:latin typeface="Arial" charset="0"/>
                <a:cs typeface="+mn-cs"/>
              </a:rPr>
              <a:t>INK and consider the aims and potential outcomes of these set objectives.</a:t>
            </a:r>
            <a:endParaRPr lang="en-GB" sz="1620" dirty="0">
              <a:solidFill>
                <a:srgbClr val="FF0000"/>
              </a:solidFill>
              <a:latin typeface="Arial" charset="0"/>
              <a:cs typeface="+mn-cs"/>
            </a:endParaRPr>
          </a:p>
        </p:txBody>
      </p:sp>
      <p:sp>
        <p:nvSpPr>
          <p:cNvPr id="5" name="Title 2"/>
          <p:cNvSpPr>
            <a:spLocks noGrp="1"/>
          </p:cNvSpPr>
          <p:nvPr>
            <p:ph type="title"/>
          </p:nvPr>
        </p:nvSpPr>
        <p:spPr>
          <a:xfrm>
            <a:off x="70266" y="72008"/>
            <a:ext cx="8859452" cy="548680"/>
          </a:xfrm>
        </p:spPr>
        <p:txBody>
          <a:bodyPr>
            <a:noAutofit/>
          </a:bodyPr>
          <a:lstStyle/>
          <a:p>
            <a:r>
              <a:rPr lang="en-US" sz="2600" dirty="0" smtClean="0"/>
              <a:t>P1.2 – What Marketing Objectives Typically Cover - SMART</a:t>
            </a:r>
            <a:endParaRPr lang="en-US" sz="2600" dirty="0"/>
          </a:p>
        </p:txBody>
      </p:sp>
    </p:spTree>
    <p:extLst>
      <p:ext uri="{BB962C8B-B14F-4D97-AF65-F5344CB8AC3E}">
        <p14:creationId xmlns:p14="http://schemas.microsoft.com/office/powerpoint/2010/main" val="3251837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24736" cy="5684633"/>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1580" dirty="0">
                <a:solidFill>
                  <a:srgbClr val="002060"/>
                </a:solidFill>
              </a:rPr>
              <a:t>In 2005, Cadbury bought Green and Black's. Why would it want to do this? The takeover price to Cadbury is unknown but thought to be around £20 million. Green and Black's existed to sell organic, dark chocolate products - hence the name. It started using Fairtrade </a:t>
            </a:r>
            <a:r>
              <a:rPr lang="en-US" sz="1580" dirty="0" smtClean="0">
                <a:solidFill>
                  <a:srgbClr val="002060"/>
                </a:solidFill>
              </a:rPr>
              <a:t>Cocoa </a:t>
            </a:r>
            <a:r>
              <a:rPr lang="en-US" sz="1580" dirty="0">
                <a:solidFill>
                  <a:srgbClr val="002060"/>
                </a:solidFill>
              </a:rPr>
              <a:t>in the early 1990s. As well as having a strong ethical stance, the business developed an enviable reputation for the </a:t>
            </a:r>
            <a:r>
              <a:rPr lang="en-US" sz="1580" dirty="0" err="1">
                <a:solidFill>
                  <a:srgbClr val="002060"/>
                </a:solidFill>
              </a:rPr>
              <a:t>flavour</a:t>
            </a:r>
            <a:r>
              <a:rPr lang="en-US" sz="1580" dirty="0">
                <a:solidFill>
                  <a:srgbClr val="002060"/>
                </a:solidFill>
              </a:rPr>
              <a:t> and quality of its products.</a:t>
            </a:r>
          </a:p>
          <a:p>
            <a:pPr marL="360363" indent="-360363">
              <a:buClr>
                <a:schemeClr val="accent6">
                  <a:lumMod val="50000"/>
                </a:schemeClr>
              </a:buClr>
              <a:buFont typeface="Wingdings 3" panose="05040102010807070707" pitchFamily="18" charset="2"/>
              <a:buChar char=""/>
            </a:pPr>
            <a:r>
              <a:rPr lang="en-US" sz="1580" dirty="0">
                <a:solidFill>
                  <a:srgbClr val="002060"/>
                </a:solidFill>
              </a:rPr>
              <a:t>Cadbury had always thought of itself as an ethical business. In the nineteenth century it had pioneered employee-friendly practices. But its chocolate products were always designed for the mass market, conventional in style and quality. </a:t>
            </a:r>
            <a:endParaRPr lang="en-US" sz="1580" dirty="0" smtClean="0">
              <a:solidFill>
                <a:srgbClr val="002060"/>
              </a:solidFill>
            </a:endParaRPr>
          </a:p>
          <a:p>
            <a:pPr marL="360363" indent="-360363">
              <a:buClr>
                <a:schemeClr val="accent6">
                  <a:lumMod val="50000"/>
                </a:schemeClr>
              </a:buClr>
              <a:buFont typeface="Wingdings 3" panose="05040102010807070707" pitchFamily="18" charset="2"/>
              <a:buChar char=""/>
            </a:pPr>
            <a:r>
              <a:rPr lang="en-US" sz="1580" dirty="0">
                <a:solidFill>
                  <a:srgbClr val="002060"/>
                </a:solidFill>
              </a:rPr>
              <a:t>It would be hard to find a UK resident who has not eaten its products. Green and Black's appealed to a different, smaller, market, people who wanted high quality chocolate sourced in environmentally friendly ways and offering fair prices to cocoa growers. </a:t>
            </a:r>
          </a:p>
          <a:p>
            <a:pPr marL="360363" indent="-360363">
              <a:buClr>
                <a:schemeClr val="accent6">
                  <a:lumMod val="50000"/>
                </a:schemeClr>
              </a:buClr>
              <a:buFont typeface="Wingdings 3" panose="05040102010807070707" pitchFamily="18" charset="2"/>
              <a:buChar char=""/>
            </a:pPr>
            <a:r>
              <a:rPr lang="en-US" sz="1580" dirty="0">
                <a:solidFill>
                  <a:srgbClr val="002060"/>
                </a:solidFill>
              </a:rPr>
              <a:t>They were prepared to pay premium prices. This was a market segment that Cadbury could not easily reach with its existing products and its well-known image.</a:t>
            </a:r>
          </a:p>
          <a:p>
            <a:pPr>
              <a:buClr>
                <a:schemeClr val="accent6">
                  <a:lumMod val="50000"/>
                </a:schemeClr>
              </a:buClr>
            </a:pPr>
            <a:r>
              <a:rPr lang="en-US" sz="1580" b="1" dirty="0" smtClean="0">
                <a:solidFill>
                  <a:srgbClr val="FF0000"/>
                </a:solidFill>
              </a:rPr>
              <a:t>Discussion</a:t>
            </a:r>
            <a:endParaRPr lang="en-US" sz="1580" b="1" dirty="0">
              <a:solidFill>
                <a:srgbClr val="FF0000"/>
              </a:solidFill>
            </a:endParaRPr>
          </a:p>
          <a:p>
            <a:pPr marL="457200" indent="-457200">
              <a:buClr>
                <a:schemeClr val="accent6">
                  <a:lumMod val="50000"/>
                </a:schemeClr>
              </a:buClr>
              <a:buFont typeface="+mj-lt"/>
              <a:buAutoNum type="arabicPeriod"/>
            </a:pPr>
            <a:r>
              <a:rPr lang="en-US" sz="1580" dirty="0">
                <a:solidFill>
                  <a:srgbClr val="FF0000"/>
                </a:solidFill>
              </a:rPr>
              <a:t>What impact would the acquisition of Green and Black's have on Cadbury's market share?</a:t>
            </a:r>
          </a:p>
          <a:p>
            <a:pPr marL="457200" indent="-457200">
              <a:buClr>
                <a:schemeClr val="accent6">
                  <a:lumMod val="50000"/>
                </a:schemeClr>
              </a:buClr>
              <a:buFont typeface="+mj-lt"/>
              <a:buAutoNum type="arabicPeriod"/>
            </a:pPr>
            <a:r>
              <a:rPr lang="en-US" sz="1580" dirty="0">
                <a:solidFill>
                  <a:srgbClr val="FF0000"/>
                </a:solidFill>
              </a:rPr>
              <a:t>What other benefits might Cadbury get from owning the company</a:t>
            </a:r>
            <a:r>
              <a:rPr lang="en-US" sz="1580" dirty="0" smtClean="0">
                <a:solidFill>
                  <a:srgbClr val="FF0000"/>
                </a:solidFill>
              </a:rPr>
              <a:t>?</a:t>
            </a:r>
            <a:endParaRPr lang="en-US" sz="1580" dirty="0">
              <a:solidFill>
                <a:srgbClr val="FF0000"/>
              </a:solidFill>
            </a:endParaRPr>
          </a:p>
        </p:txBody>
      </p:sp>
      <p:pic>
        <p:nvPicPr>
          <p:cNvPr id="8" name="Picture 2" descr="Image result for green and black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876256" y="1124745"/>
            <a:ext cx="1944216" cy="19101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6256" y="3340790"/>
            <a:ext cx="1944216" cy="1020714"/>
          </a:xfrm>
          <a:prstGeom prst="rect">
            <a:avLst/>
          </a:prstGeom>
        </p:spPr>
      </p:pic>
      <p:pic>
        <p:nvPicPr>
          <p:cNvPr id="10" name="Picture 6" descr="Image result for cadburys ran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876256" y="4581128"/>
            <a:ext cx="1944216" cy="1851634"/>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a:spLocks noGrp="1"/>
          </p:cNvSpPr>
          <p:nvPr>
            <p:ph type="title"/>
          </p:nvPr>
        </p:nvSpPr>
        <p:spPr>
          <a:xfrm>
            <a:off x="35496" y="72008"/>
            <a:ext cx="9001000" cy="548680"/>
          </a:xfrm>
        </p:spPr>
        <p:txBody>
          <a:bodyPr>
            <a:noAutofit/>
          </a:bodyPr>
          <a:lstStyle/>
          <a:p>
            <a:r>
              <a:rPr lang="en-US" sz="2600" dirty="0" smtClean="0"/>
              <a:t>P2.1 </a:t>
            </a:r>
            <a:r>
              <a:rPr lang="en-US" sz="2600" dirty="0"/>
              <a:t>– Market Segmentation in Planning Marketing Strategies </a:t>
            </a:r>
            <a:endParaRPr lang="en-GB" sz="2600" b="1" dirty="0" smtClean="0"/>
          </a:p>
        </p:txBody>
      </p:sp>
    </p:spTree>
    <p:extLst>
      <p:ext uri="{BB962C8B-B14F-4D97-AF65-F5344CB8AC3E}">
        <p14:creationId xmlns:p14="http://schemas.microsoft.com/office/powerpoint/2010/main" val="3014857830"/>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6624736" cy="5926238"/>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70" dirty="0"/>
              <a:t>Personal tastes vary. They depend on individual preferences but they are also influenced by the kind of person you are. </a:t>
            </a:r>
            <a:r>
              <a:rPr lang="en-US" sz="2170" b="1" dirty="0">
                <a:solidFill>
                  <a:srgbClr val="FF0000"/>
                </a:solidFill>
              </a:rPr>
              <a:t>Market segmentation </a:t>
            </a:r>
            <a:r>
              <a:rPr lang="en-US" sz="2170" dirty="0"/>
              <a:t>identifies different groups in society and studies their particular needs and wants.</a:t>
            </a:r>
          </a:p>
          <a:p>
            <a:pPr marL="398463" indent="-398463">
              <a:buClr>
                <a:schemeClr val="accent6">
                  <a:lumMod val="50000"/>
                </a:schemeClr>
              </a:buClr>
              <a:buFont typeface="Wingdings 3" panose="05040102010807070707" pitchFamily="18" charset="2"/>
              <a:buChar char=""/>
            </a:pPr>
            <a:r>
              <a:rPr lang="en-US" sz="2170" dirty="0"/>
              <a:t>Some products aim at a mass market - we all buy toothpaste. But even in that market, producers have identified a range of different needs. They produce differentiated products, e.g. toothpaste for sensitive teeth or with whitening qualities</a:t>
            </a:r>
            <a:r>
              <a:rPr lang="en-US" sz="2170" dirty="0" smtClean="0"/>
              <a:t>.</a:t>
            </a:r>
          </a:p>
          <a:p>
            <a:pPr marL="398463" indent="-398463">
              <a:buClr>
                <a:schemeClr val="accent6">
                  <a:lumMod val="50000"/>
                </a:schemeClr>
              </a:buClr>
              <a:buFont typeface="Wingdings 3" panose="05040102010807070707" pitchFamily="18" charset="2"/>
              <a:buChar char=""/>
            </a:pPr>
            <a:r>
              <a:rPr lang="en-US" sz="2170" dirty="0" smtClean="0"/>
              <a:t> A </a:t>
            </a:r>
            <a:r>
              <a:rPr lang="en-US" sz="2170" dirty="0"/>
              <a:t>few products sell well in mass markets that run right across all sections of society - e.g. Coca Cola and unleaded petrol. But many markets for consumer products have segments that require different versions of the product to meet group needs precisely</a:t>
            </a:r>
            <a:r>
              <a:rPr lang="en-US" sz="2170" dirty="0" smtClean="0"/>
              <a:t>.</a:t>
            </a:r>
            <a:endParaRPr lang="en-US" sz="2170" dirty="0"/>
          </a:p>
        </p:txBody>
      </p:sp>
      <p:sp>
        <p:nvSpPr>
          <p:cNvPr id="6" name="Title 1"/>
          <p:cNvSpPr>
            <a:spLocks noGrp="1"/>
          </p:cNvSpPr>
          <p:nvPr>
            <p:ph type="title"/>
          </p:nvPr>
        </p:nvSpPr>
        <p:spPr>
          <a:xfrm>
            <a:off x="35496" y="72008"/>
            <a:ext cx="9001000" cy="548680"/>
          </a:xfrm>
        </p:spPr>
        <p:txBody>
          <a:bodyPr>
            <a:noAutofit/>
          </a:bodyPr>
          <a:lstStyle/>
          <a:p>
            <a:r>
              <a:rPr lang="en-US" sz="2600" dirty="0" smtClean="0"/>
              <a:t>P2.1 </a:t>
            </a:r>
            <a:r>
              <a:rPr lang="en-US" sz="2600" dirty="0"/>
              <a:t>– Market Segmentation in Planning Marketing Strategies </a:t>
            </a:r>
            <a:endParaRPr lang="en-GB" sz="2600" b="1" dirty="0" smtClean="0"/>
          </a:p>
        </p:txBody>
      </p:sp>
      <p:pic>
        <p:nvPicPr>
          <p:cNvPr id="3074" name="Picture 2" descr="Image result for market segment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124744"/>
            <a:ext cx="2046529" cy="150581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market segmenta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5231930"/>
            <a:ext cx="2038496" cy="135899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market segment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248" y="2984959"/>
            <a:ext cx="2050017" cy="1997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9413836"/>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9001000" cy="548680"/>
          </a:xfrm>
        </p:spPr>
        <p:txBody>
          <a:bodyPr>
            <a:noAutofit/>
          </a:bodyPr>
          <a:lstStyle/>
          <a:p>
            <a:r>
              <a:rPr lang="en-US" sz="2600" dirty="0" smtClean="0"/>
              <a:t>P2.1 </a:t>
            </a:r>
            <a:r>
              <a:rPr lang="en-US" sz="2600" dirty="0"/>
              <a:t>– Market Segmentation in Planning Marketing Strategies </a:t>
            </a:r>
            <a:endParaRPr lang="en-GB" sz="2600" b="1" dirty="0" smtClean="0"/>
          </a:p>
        </p:txBody>
      </p:sp>
      <p:sp>
        <p:nvSpPr>
          <p:cNvPr id="5" name="Text Box 86"/>
          <p:cNvSpPr txBox="1">
            <a:spLocks noChangeArrowheads="1"/>
          </p:cNvSpPr>
          <p:nvPr/>
        </p:nvSpPr>
        <p:spPr bwMode="auto">
          <a:xfrm>
            <a:off x="323528" y="4422011"/>
            <a:ext cx="849694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marL="0" marR="0">
              <a:spcBef>
                <a:spcPts val="0"/>
              </a:spcBef>
              <a:spcAft>
                <a:spcPts val="0"/>
              </a:spcAft>
            </a:pPr>
            <a:r>
              <a:rPr lang="en-US" sz="2200" b="1" i="0" u="none" strike="noStrike" spc="0" dirty="0">
                <a:solidFill>
                  <a:srgbClr val="000000"/>
                </a:solidFill>
                <a:effectLst/>
                <a:latin typeface="Arial" panose="020B0604020202020204" pitchFamily="34" charset="0"/>
                <a:ea typeface="Segoe UI" panose="020B0502040204020203" pitchFamily="34" charset="0"/>
                <a:cs typeface="Arial" panose="020B0604020202020204" pitchFamily="34" charset="0"/>
              </a:rPr>
              <a:t>Market segmentation </a:t>
            </a:r>
            <a:r>
              <a:rPr lang="en-US" sz="2200" b="0" i="0" u="none" strike="noStrike" dirty="0">
                <a:solidFill>
                  <a:srgbClr val="000000"/>
                </a:solidFill>
                <a:effectLst/>
                <a:latin typeface="Arial" panose="020B0604020202020204" pitchFamily="34" charset="0"/>
                <a:ea typeface="Segoe UI" panose="020B0502040204020203" pitchFamily="34" charset="0"/>
                <a:cs typeface="Arial" panose="020B0604020202020204" pitchFamily="34" charset="0"/>
              </a:rPr>
              <a:t>means that the market can be divided up into groups, each of which has distinctive customer preferences. Both products and marketing strategies can be differentiated to meet the requirements of each segment. Common groupings include age, gender, family status, income, interests, locations, culture, occupation, lifestyles etc.</a:t>
            </a:r>
            <a:endParaRPr lang="en-GB" sz="22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p:txBody>
      </p:sp>
      <p:graphicFrame>
        <p:nvGraphicFramePr>
          <p:cNvPr id="3" name="Table 2"/>
          <p:cNvGraphicFramePr>
            <a:graphicFrameLocks noGrp="1"/>
          </p:cNvGraphicFramePr>
          <p:nvPr>
            <p:extLst/>
          </p:nvPr>
        </p:nvGraphicFramePr>
        <p:xfrm>
          <a:off x="276200" y="1148372"/>
          <a:ext cx="8544272" cy="2856692"/>
        </p:xfrm>
        <a:graphic>
          <a:graphicData uri="http://schemas.openxmlformats.org/drawingml/2006/table">
            <a:tbl>
              <a:tblPr firstRow="1" bandRow="1">
                <a:tableStyleId>{5C22544A-7EE6-4342-B048-85BDC9FD1C3A}</a:tableStyleId>
              </a:tblPr>
              <a:tblGrid>
                <a:gridCol w="4583832"/>
                <a:gridCol w="3960440"/>
              </a:tblGrid>
              <a:tr h="489822">
                <a:tc>
                  <a:txBody>
                    <a:bodyPr/>
                    <a:lstStyle/>
                    <a:p>
                      <a:pPr>
                        <a:lnSpc>
                          <a:spcPct val="100000"/>
                        </a:lnSpc>
                      </a:pPr>
                      <a:r>
                        <a:rPr lang="en-US" sz="2200" b="1" i="0" u="none" strike="noStrike" kern="1200" dirty="0" smtClean="0">
                          <a:solidFill>
                            <a:srgbClr val="000000"/>
                          </a:solidFill>
                          <a:effectLst/>
                          <a:latin typeface="Arial" panose="020B0604020202020204" pitchFamily="34" charset="0"/>
                          <a:ea typeface="Segoe UI" panose="020B0502040204020203" pitchFamily="34" charset="0"/>
                          <a:cs typeface="Arial" panose="020B0604020202020204" pitchFamily="34" charset="0"/>
                        </a:rPr>
                        <a:t>Products for segmented markets:</a:t>
                      </a:r>
                      <a:endParaRPr lang="en-GB" sz="2200" b="1"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a:tc>
                <a:tc>
                  <a:txBody>
                    <a:bodyPr/>
                    <a:lstStyle/>
                    <a:p>
                      <a:pPr>
                        <a:lnSpc>
                          <a:spcPct val="100000"/>
                        </a:lnSpc>
                      </a:pPr>
                      <a:r>
                        <a:rPr lang="en-US" sz="2200" b="1" i="0" u="none" strike="noStrike" kern="1200" dirty="0" smtClean="0">
                          <a:solidFill>
                            <a:srgbClr val="000000"/>
                          </a:solidFill>
                          <a:effectLst/>
                          <a:latin typeface="Arial" panose="020B0604020202020204" pitchFamily="34" charset="0"/>
                          <a:ea typeface="Segoe UI" panose="020B0502040204020203" pitchFamily="34" charset="0"/>
                          <a:cs typeface="Arial" panose="020B0604020202020204" pitchFamily="34" charset="0"/>
                        </a:rPr>
                        <a:t>Markets segmented by:</a:t>
                      </a:r>
                      <a:endParaRPr lang="en-GB" sz="2200" b="1"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a:tc>
              </a:tr>
              <a:tr h="753572">
                <a:tc>
                  <a:txBody>
                    <a:bodyPr/>
                    <a:lstStyle/>
                    <a:p>
                      <a:pPr marL="0" marR="0">
                        <a:lnSpc>
                          <a:spcPct val="100000"/>
                        </a:lnSpc>
                        <a:spcBef>
                          <a:spcPts val="0"/>
                        </a:spcBef>
                        <a:spcAft>
                          <a:spcPts val="0"/>
                        </a:spcAft>
                      </a:pP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Package holidays, e.g. cheap beach holidays, safaris, exotic locations</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nchor="ctr"/>
                </a:tc>
                <a:tc>
                  <a:txBody>
                    <a:bodyPr/>
                    <a:lstStyle/>
                    <a:p>
                      <a:pPr marL="254000" marR="0">
                        <a:lnSpc>
                          <a:spcPct val="100000"/>
                        </a:lnSpc>
                        <a:spcBef>
                          <a:spcPts val="0"/>
                        </a:spcBef>
                        <a:spcAft>
                          <a:spcPts val="0"/>
                        </a:spcAft>
                      </a:pP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Age, income</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tc>
              </a:tr>
              <a:tr h="458423">
                <a:tc>
                  <a:txBody>
                    <a:bodyPr/>
                    <a:lstStyle/>
                    <a:p>
                      <a:pPr marL="0" marR="0">
                        <a:lnSpc>
                          <a:spcPct val="100000"/>
                        </a:lnSpc>
                        <a:spcBef>
                          <a:spcPts val="0"/>
                        </a:spcBef>
                        <a:spcAft>
                          <a:spcPts val="0"/>
                        </a:spcAft>
                      </a:pP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TV stations, e.g. ITV1, BBC4, Yesterday</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nchor="b"/>
                </a:tc>
                <a:tc>
                  <a:txBody>
                    <a:bodyPr/>
                    <a:lstStyle/>
                    <a:p>
                      <a:pPr marL="254000" marR="0">
                        <a:lnSpc>
                          <a:spcPct val="100000"/>
                        </a:lnSpc>
                        <a:spcBef>
                          <a:spcPts val="0"/>
                        </a:spcBef>
                        <a:spcAft>
                          <a:spcPts val="0"/>
                        </a:spcAft>
                      </a:pP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Age, education, hobbies</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nchor="b"/>
                </a:tc>
              </a:tr>
              <a:tr h="550172">
                <a:tc>
                  <a:txBody>
                    <a:bodyPr/>
                    <a:lstStyle/>
                    <a:p>
                      <a:pPr marL="0" marR="0">
                        <a:lnSpc>
                          <a:spcPct val="100000"/>
                        </a:lnSpc>
                        <a:spcBef>
                          <a:spcPts val="0"/>
                        </a:spcBef>
                        <a:spcAft>
                          <a:spcPts val="0"/>
                        </a:spcAft>
                      </a:pPr>
                      <a:r>
                        <a:rPr lang="en-US" sz="2200" b="0" i="0" u="none" strike="noStrike" kern="1200" dirty="0" smtClean="0">
                          <a:solidFill>
                            <a:srgbClr val="000000"/>
                          </a:solidFill>
                          <a:effectLst/>
                          <a:latin typeface="Arial" panose="020B0604020202020204" pitchFamily="34" charset="0"/>
                          <a:ea typeface="Segoe UI" panose="020B0502040204020203" pitchFamily="34" charset="0"/>
                          <a:cs typeface="Arial" panose="020B0604020202020204" pitchFamily="34" charset="0"/>
                        </a:rPr>
                        <a:t>Housing </a:t>
                      </a: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 starter homes, flats, houses</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nchor="b"/>
                </a:tc>
                <a:tc>
                  <a:txBody>
                    <a:bodyPr/>
                    <a:lstStyle/>
                    <a:p>
                      <a:pPr marL="254000" marR="0">
                        <a:lnSpc>
                          <a:spcPct val="100000"/>
                        </a:lnSpc>
                        <a:spcBef>
                          <a:spcPts val="0"/>
                        </a:spcBef>
                        <a:spcAft>
                          <a:spcPts val="0"/>
                        </a:spcAft>
                      </a:pPr>
                      <a:r>
                        <a:rPr lang="en-US" sz="2200" b="0" i="0" u="none" strike="noStrike" kern="1200" dirty="0" smtClean="0">
                          <a:solidFill>
                            <a:srgbClr val="000000"/>
                          </a:solidFill>
                          <a:effectLst/>
                          <a:latin typeface="Arial" panose="020B0604020202020204" pitchFamily="34" charset="0"/>
                          <a:ea typeface="Segoe UI" panose="020B0502040204020203" pitchFamily="34" charset="0"/>
                          <a:cs typeface="Arial" panose="020B0604020202020204" pitchFamily="34" charset="0"/>
                        </a:rPr>
                        <a:t>Income</a:t>
                      </a: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 location, family size</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nchor="b"/>
                </a:tc>
              </a:tr>
            </a:tbl>
          </a:graphicData>
        </a:graphic>
      </p:graphicFrame>
    </p:spTree>
    <p:extLst>
      <p:ext uri="{BB962C8B-B14F-4D97-AF65-F5344CB8AC3E}">
        <p14:creationId xmlns:p14="http://schemas.microsoft.com/office/powerpoint/2010/main" val="1383121821"/>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24744"/>
            <a:ext cx="6048672"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Ways of segmenting a market</a:t>
            </a:r>
          </a:p>
          <a:p>
            <a:pPr marL="342900" indent="-342900">
              <a:buClr>
                <a:srgbClr val="00B050"/>
              </a:buClr>
              <a:buFont typeface="Wingdings 3" panose="05040102010807070707" pitchFamily="18" charset="2"/>
              <a:buChar char=""/>
            </a:pPr>
            <a:r>
              <a:rPr lang="en-US" sz="2000" b="1" dirty="0" smtClean="0">
                <a:solidFill>
                  <a:srgbClr val="FF0000"/>
                </a:solidFill>
                <a:latin typeface="Arial" panose="020B0604020202020204" pitchFamily="34" charset="0"/>
                <a:cs typeface="Arial" panose="020B0604020202020204" pitchFamily="34" charset="0"/>
              </a:rPr>
              <a:t>Socio-Economic Group</a:t>
            </a:r>
            <a:r>
              <a:rPr lang="en-US" sz="2000" dirty="0" smtClean="0">
                <a:solidFill>
                  <a:srgbClr val="FF0000"/>
                </a:solidFill>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 Income groups can be defined by grouping people’s jobs according to how much they are paid, e.g. managers are paid more than office staff, who are paid more than production workers.</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Unemployed people will obviously be the lowest income group. This often means that products are priced differently to target certain income groups. </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For example, cars range in size, performance and price level. Only someone on a high income could afford a Ferrari, but a person on a much lower income might afford to buy a Tata Nano.</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Some perfumes are sold at ow prices whereas other perfumes are very expensive and are aimed at different income groups.</a:t>
            </a:r>
            <a:endParaRPr lang="en-GB" sz="2000" dirty="0" smtClean="0">
              <a:latin typeface="Arial" panose="020B0604020202020204" pitchFamily="34" charset="0"/>
              <a:cs typeface="Arial" panose="020B0604020202020204" pitchFamily="34" charset="0"/>
            </a:endParaRPr>
          </a:p>
        </p:txBody>
      </p:sp>
      <p:pic>
        <p:nvPicPr>
          <p:cNvPr id="2050" name="Picture 2" descr="https://encrypted-tbn1.gstatic.com/images?q=tbn:ANd9GcTXr2WV4HieiUA2cWTlq6Q6K6QfmX9vF3ZRwksfyF3w5Vcev91-F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1174253"/>
            <a:ext cx="2455540" cy="1629587"/>
          </a:xfrm>
          <a:prstGeom prst="rect">
            <a:avLst/>
          </a:prstGeom>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http://g01.s.alicdn.com/kf/UT8JBviXntaXXagOFbXw/111166125/UT8JBviXntaXXagOFbXw.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861343" y="2996952"/>
            <a:ext cx="940308" cy="1656185"/>
          </a:xfrm>
          <a:prstGeom prst="rect">
            <a:avLst/>
          </a:prstGeom>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6" name="Picture 8" descr="https://s-media-cache-ak0.pinimg.com/236x/af/45/20/af45205a34fd472f8ddab15b06d32e9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200" y="2853349"/>
            <a:ext cx="769474" cy="1799788"/>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60" name="Picture 12" descr="http://shop.lenovo.com/us/en/mwc/2015/images/portfolio/lenovo-a7000.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660232" y="4747995"/>
            <a:ext cx="1815733" cy="1849357"/>
          </a:xfrm>
          <a:prstGeom prst="rect">
            <a:avLst/>
          </a:prstGeom>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35496" y="72008"/>
            <a:ext cx="9001000" cy="548680"/>
          </a:xfrm>
        </p:spPr>
        <p:txBody>
          <a:bodyPr>
            <a:noAutofit/>
          </a:bodyPr>
          <a:lstStyle/>
          <a:p>
            <a:r>
              <a:rPr lang="en-US" sz="2600" dirty="0" smtClean="0"/>
              <a:t>P2.1 </a:t>
            </a:r>
            <a:r>
              <a:rPr lang="en-US" sz="2600" dirty="0"/>
              <a:t>– Market Segmentation in Planning Marketing Strategies </a:t>
            </a:r>
            <a:endParaRPr lang="en-GB" sz="2600" b="1" dirty="0" smtClean="0"/>
          </a:p>
        </p:txBody>
      </p:sp>
    </p:spTree>
    <p:extLst>
      <p:ext uri="{BB962C8B-B14F-4D97-AF65-F5344CB8AC3E}">
        <p14:creationId xmlns:p14="http://schemas.microsoft.com/office/powerpoint/2010/main" val="3991766870"/>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24744"/>
            <a:ext cx="6048672" cy="575542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250" b="1" dirty="0" smtClean="0">
                <a:solidFill>
                  <a:srgbClr val="FF0000"/>
                </a:solidFill>
                <a:latin typeface="Arial" panose="020B0604020202020204" pitchFamily="34" charset="0"/>
                <a:cs typeface="Arial" panose="020B0604020202020204" pitchFamily="34" charset="0"/>
              </a:rPr>
              <a:t>Age </a:t>
            </a:r>
            <a:r>
              <a:rPr lang="en-US" sz="2250" dirty="0" smtClean="0">
                <a:latin typeface="Arial" panose="020B0604020202020204" pitchFamily="34" charset="0"/>
                <a:cs typeface="Arial" panose="020B0604020202020204" pitchFamily="34" charset="0"/>
              </a:rPr>
              <a:t>– The products bought by people of different age groups will not be the same. Young people buy different clothes to elderly people. The toys bought for babies will vary from those bought for older children.</a:t>
            </a:r>
          </a:p>
          <a:p>
            <a:pPr marL="342900" indent="-342900">
              <a:buClr>
                <a:srgbClr val="00B050"/>
              </a:buClr>
              <a:buFont typeface="Wingdings 3" panose="05040102010807070707" pitchFamily="18" charset="2"/>
              <a:buChar char=""/>
            </a:pPr>
            <a:r>
              <a:rPr lang="en-US" sz="2250" b="1" dirty="0" smtClean="0">
                <a:solidFill>
                  <a:srgbClr val="FF0000"/>
                </a:solidFill>
                <a:latin typeface="Arial" panose="020B0604020202020204" pitchFamily="34" charset="0"/>
                <a:cs typeface="Arial" panose="020B0604020202020204" pitchFamily="34" charset="0"/>
              </a:rPr>
              <a:t>Use of Product</a:t>
            </a:r>
            <a:r>
              <a:rPr lang="en-US" sz="2250" dirty="0" smtClean="0">
                <a:latin typeface="Arial" panose="020B0604020202020204" pitchFamily="34" charset="0"/>
                <a:cs typeface="Arial" panose="020B0604020202020204" pitchFamily="34" charset="0"/>
              </a:rPr>
              <a:t> – In different regions of the country people might buy different products. If there are dry and wet parts of the country then waterproof clothing would be sold in the rainy parts but not the dry parts. If the product is exported, then it may need to be slightly changed (e.g. a different name or different packaging) in order to appeal to the tastes of people in other countries.</a:t>
            </a:r>
            <a:endParaRPr lang="en-US" sz="2250" dirty="0">
              <a:latin typeface="Arial" panose="020B0604020202020204" pitchFamily="34" charset="0"/>
              <a:cs typeface="Arial" panose="020B0604020202020204" pitchFamily="34" charset="0"/>
            </a:endParaRPr>
          </a:p>
        </p:txBody>
      </p:sp>
      <p:sp>
        <p:nvSpPr>
          <p:cNvPr id="2" name="AutoShape 8" descr="http://img.deseretnews.com/images/article/contentimagetall/248868/248868.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4118" name="Picture 22" descr="https://couturiermkt.files.wordpress.com/2013/12/da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331875" y="3284984"/>
            <a:ext cx="2488597" cy="576064"/>
          </a:xfrm>
          <a:prstGeom prst="rect">
            <a:avLst/>
          </a:prstGeom>
          <a:noFill/>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20" name="Picture 24" descr="http://www.mentalfloss.com/blogs/wp-content/uploads/2012/07/shit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6672" y="3951058"/>
            <a:ext cx="1800200" cy="1350150"/>
          </a:xfrm>
          <a:prstGeom prst="rect">
            <a:avLst/>
          </a:prstGeom>
          <a:noFill/>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998332" y="5174307"/>
            <a:ext cx="1833550" cy="1351037"/>
          </a:xfrm>
          <a:prstGeom prst="rect">
            <a:avLst/>
          </a:prstGeom>
          <a:effectLst>
            <a:outerShdw blurRad="127000" dist="38100" dir="2700000" sx="102000" sy="102000" algn="tl" rotWithShape="0">
              <a:prstClr val="black">
                <a:alpha val="40000"/>
              </a:prstClr>
            </a:outerShdw>
          </a:effectLst>
        </p:spPr>
      </p:pic>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28184" y="1208557"/>
            <a:ext cx="1696579" cy="1140323"/>
          </a:xfrm>
          <a:prstGeom prst="rect">
            <a:avLst/>
          </a:prstGeom>
          <a:effectLst>
            <a:outerShdw blurRad="127000" dist="38100" dir="2700000" sx="102000" sy="102000" algn="tl" rotWithShape="0">
              <a:prstClr val="black">
                <a:alpha val="40000"/>
              </a:prstClr>
            </a:outerShdw>
          </a:effectLst>
        </p:spPr>
      </p:pic>
      <p:pic>
        <p:nvPicPr>
          <p:cNvPr id="4130" name="Picture 34" descr="https://alextoys.files.wordpress.com/2012/02/alex-toy-fair-ad.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64382" y="1484784"/>
            <a:ext cx="1246113" cy="1678042"/>
          </a:xfrm>
          <a:prstGeom prst="rect">
            <a:avLst/>
          </a:prstGeom>
          <a:noFill/>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a:xfrm>
            <a:off x="35496" y="72008"/>
            <a:ext cx="9001000" cy="548680"/>
          </a:xfrm>
        </p:spPr>
        <p:txBody>
          <a:bodyPr>
            <a:noAutofit/>
          </a:bodyPr>
          <a:lstStyle/>
          <a:p>
            <a:r>
              <a:rPr lang="en-US" sz="2600" dirty="0" smtClean="0"/>
              <a:t>P2.1 </a:t>
            </a:r>
            <a:r>
              <a:rPr lang="en-US" sz="2600" dirty="0"/>
              <a:t>– Market Segmentation in Planning Marketing Strategies </a:t>
            </a:r>
            <a:endParaRPr lang="en-GB" sz="2600" b="1" dirty="0" smtClean="0"/>
          </a:p>
        </p:txBody>
      </p:sp>
    </p:spTree>
    <p:extLst>
      <p:ext uri="{BB962C8B-B14F-4D97-AF65-F5344CB8AC3E}">
        <p14:creationId xmlns:p14="http://schemas.microsoft.com/office/powerpoint/2010/main" val="278436732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24744"/>
            <a:ext cx="6048672"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b="1" dirty="0" smtClean="0">
                <a:solidFill>
                  <a:srgbClr val="FF0000"/>
                </a:solidFill>
                <a:latin typeface="Arial" panose="020B0604020202020204" pitchFamily="34" charset="0"/>
                <a:cs typeface="Arial" panose="020B0604020202020204" pitchFamily="34" charset="0"/>
              </a:rPr>
              <a:t>Gender </a:t>
            </a:r>
            <a:r>
              <a:rPr lang="en-US" sz="2000" dirty="0" smtClean="0">
                <a:latin typeface="Arial" panose="020B0604020202020204" pitchFamily="34" charset="0"/>
                <a:cs typeface="Arial" panose="020B0604020202020204" pitchFamily="34" charset="0"/>
              </a:rPr>
              <a:t>– Some products are bought only by women or only by men, e.g. a shaving razor would normally be bought by a man, whereas a perfume would normally be bought by a woman.</a:t>
            </a:r>
          </a:p>
          <a:p>
            <a:pPr marL="342900" indent="-342900">
              <a:buClr>
                <a:srgbClr val="00B050"/>
              </a:buClr>
              <a:buFont typeface="Wingdings 3" panose="05040102010807070707" pitchFamily="18" charset="2"/>
              <a:buChar char=""/>
            </a:pPr>
            <a:r>
              <a:rPr lang="en-US" sz="2000" b="1" dirty="0" smtClean="0">
                <a:solidFill>
                  <a:srgbClr val="FF0000"/>
                </a:solidFill>
                <a:latin typeface="Arial" panose="020B0604020202020204" pitchFamily="34" charset="0"/>
                <a:cs typeface="Arial" panose="020B0604020202020204" pitchFamily="34" charset="0"/>
              </a:rPr>
              <a:t>Use of Product</a:t>
            </a:r>
            <a:r>
              <a:rPr lang="en-US" sz="2000" dirty="0" smtClean="0">
                <a:latin typeface="Arial" panose="020B0604020202020204" pitchFamily="34" charset="0"/>
                <a:cs typeface="Arial" panose="020B0604020202020204" pitchFamily="34" charset="0"/>
              </a:rPr>
              <a:t> – E.g. cars can be used by consumers for domestic use or for business use. The advertising media and promotions methods used will differ. Cars for business use may be advertised by sending brochures out to businesses, whereas cars for domestic use may be advertised on television, These cars may be the same models, but they will be marketed in a  different way.</a:t>
            </a:r>
          </a:p>
          <a:p>
            <a:pPr marL="342900" indent="-342900">
              <a:buClr>
                <a:srgbClr val="00B050"/>
              </a:buClr>
              <a:buFont typeface="Wingdings 3" panose="05040102010807070707" pitchFamily="18" charset="2"/>
              <a:buChar char=""/>
            </a:pPr>
            <a:r>
              <a:rPr lang="en-US" sz="2000" b="1" dirty="0" smtClean="0">
                <a:solidFill>
                  <a:srgbClr val="FF0000"/>
                </a:solidFill>
                <a:latin typeface="Arial" panose="020B0604020202020204" pitchFamily="34" charset="0"/>
                <a:cs typeface="Arial" panose="020B0604020202020204" pitchFamily="34" charset="0"/>
              </a:rPr>
              <a:t>Lifestyle</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E.g. a single person earning the same income as a married person with 3 children will spend that income differently, buying different products.</a:t>
            </a:r>
            <a:endParaRPr lang="en-US" sz="2000" dirty="0">
              <a:latin typeface="Arial" panose="020B0604020202020204" pitchFamily="34" charset="0"/>
              <a:cs typeface="Arial" panose="020B0604020202020204" pitchFamily="34" charset="0"/>
            </a:endParaRPr>
          </a:p>
        </p:txBody>
      </p:sp>
      <p:sp>
        <p:nvSpPr>
          <p:cNvPr id="2" name="AutoShape 8" descr="http://img.deseretnews.com/images/article/contentimagetall/248868/248868.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4112" name="Picture 16" descr="http://www.gmfleet.com/content/dam/gmfleet/global/master/nscwebsite/en/Home/01_images/gmfleet-chevrolet-malibu-homepage-masthead-1740x67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249784" y="2564904"/>
            <a:ext cx="2570688" cy="1224137"/>
          </a:xfrm>
          <a:prstGeom prst="rect">
            <a:avLst/>
          </a:prstGeom>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14" name="Picture 18" descr="http://redwhitecgi.co.uk/wp-content/uploads/2014/05/3d-product-visualisation-London-BMW-Post-production-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3631722"/>
            <a:ext cx="1862307" cy="1225049"/>
          </a:xfrm>
          <a:prstGeom prst="rect">
            <a:avLst/>
          </a:prstGeom>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16" name="Picture 20" descr="http://cdn2.diyfashion.com/sites/diyfashion.com/files/imagecache/story_header/images/hm-holiday-family.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22108" y="5013176"/>
            <a:ext cx="2498364" cy="1512168"/>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r="-1"/>
          <a:stretch/>
        </p:blipFill>
        <p:spPr>
          <a:xfrm>
            <a:off x="6355403" y="1187019"/>
            <a:ext cx="2455168" cy="1262356"/>
          </a:xfrm>
          <a:prstGeom prst="rect">
            <a:avLst/>
          </a:prstGeom>
          <a:effectLst>
            <a:outerShdw blurRad="127000" dist="38100" dir="2700000" sx="102000" sy="102000" algn="tl" rotWithShape="0">
              <a:prstClr val="black">
                <a:alpha val="40000"/>
              </a:prstClr>
            </a:outerShdw>
          </a:effectLst>
        </p:spPr>
      </p:pic>
      <p:sp>
        <p:nvSpPr>
          <p:cNvPr id="11" name="Title 1"/>
          <p:cNvSpPr>
            <a:spLocks noGrp="1"/>
          </p:cNvSpPr>
          <p:nvPr>
            <p:ph type="title"/>
          </p:nvPr>
        </p:nvSpPr>
        <p:spPr>
          <a:xfrm>
            <a:off x="35496" y="72008"/>
            <a:ext cx="9001000" cy="548680"/>
          </a:xfrm>
        </p:spPr>
        <p:txBody>
          <a:bodyPr>
            <a:noAutofit/>
          </a:bodyPr>
          <a:lstStyle/>
          <a:p>
            <a:r>
              <a:rPr lang="en-US" sz="2600" dirty="0" smtClean="0"/>
              <a:t>P2.1 </a:t>
            </a:r>
            <a:r>
              <a:rPr lang="en-US" sz="2600" dirty="0"/>
              <a:t>– Market Segmentation in Planning Marketing Strategies </a:t>
            </a:r>
            <a:endParaRPr lang="en-GB" sz="2600" b="1" dirty="0" smtClean="0"/>
          </a:p>
        </p:txBody>
      </p:sp>
    </p:spTree>
    <p:extLst>
      <p:ext uri="{BB962C8B-B14F-4D97-AF65-F5344CB8AC3E}">
        <p14:creationId xmlns:p14="http://schemas.microsoft.com/office/powerpoint/2010/main" val="3110177321"/>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20" y="1052736"/>
            <a:ext cx="8568952" cy="578619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840" dirty="0"/>
              <a:t>The eventual role of market segmentation in planning marketing strategies is to understand the target market. They di this by:</a:t>
            </a:r>
          </a:p>
          <a:p>
            <a:pPr marL="342900" indent="-342900">
              <a:buClr>
                <a:srgbClr val="00B050"/>
              </a:buClr>
              <a:buFont typeface="Wingdings 3" panose="05040102010807070707" pitchFamily="18" charset="2"/>
              <a:buChar char=""/>
            </a:pPr>
            <a:r>
              <a:rPr lang="en-US" sz="1840" dirty="0" smtClean="0"/>
              <a:t>By </a:t>
            </a:r>
            <a:r>
              <a:rPr lang="en-US" sz="1840" b="1" dirty="0">
                <a:solidFill>
                  <a:srgbClr val="FF0000"/>
                </a:solidFill>
              </a:rPr>
              <a:t>dividing potential customers into groups </a:t>
            </a:r>
            <a:r>
              <a:rPr lang="en-US" sz="1840" dirty="0"/>
              <a:t>depending on their needs and wants - by age, gender, income, geographical area, buying behaviour and then marketing their products towards those </a:t>
            </a:r>
            <a:r>
              <a:rPr lang="en-US" sz="1840" dirty="0" smtClean="0"/>
              <a:t>demographics. </a:t>
            </a:r>
            <a:r>
              <a:rPr lang="en-US" sz="1840" dirty="0">
                <a:latin typeface="Arial" panose="020B0604020202020204" pitchFamily="34" charset="0"/>
                <a:cs typeface="Arial" panose="020B0604020202020204" pitchFamily="34" charset="0"/>
              </a:rPr>
              <a:t>By finding out the different segments in a market, a business can sometimes identify a segment whose needs are not being met (a gap in the market) . They can then produce a suitable product to meet these customer needs and again increase sales</a:t>
            </a:r>
            <a:r>
              <a:rPr lang="en-US" sz="1840" dirty="0" smtClean="0">
                <a:latin typeface="Arial" panose="020B0604020202020204" pitchFamily="34" charset="0"/>
                <a:cs typeface="Arial" panose="020B0604020202020204" pitchFamily="34" charset="0"/>
              </a:rPr>
              <a:t>.</a:t>
            </a:r>
            <a:endParaRPr lang="en-US" sz="1840" dirty="0"/>
          </a:p>
          <a:p>
            <a:pPr marL="342900" indent="-342900">
              <a:buClr>
                <a:srgbClr val="00B050"/>
              </a:buClr>
              <a:buFont typeface="Wingdings 3" panose="05040102010807070707" pitchFamily="18" charset="2"/>
              <a:buChar char=""/>
            </a:pPr>
            <a:r>
              <a:rPr lang="en-US" sz="1840" b="1" dirty="0" smtClean="0">
                <a:solidFill>
                  <a:srgbClr val="FF0000"/>
                </a:solidFill>
                <a:latin typeface="Arial" panose="020B0604020202020204" pitchFamily="34" charset="0"/>
                <a:cs typeface="Arial" panose="020B0604020202020204" pitchFamily="34" charset="0"/>
              </a:rPr>
              <a:t>Decide the best place to advertise to increase sales </a:t>
            </a:r>
            <a:r>
              <a:rPr lang="en-US" sz="1840" dirty="0" smtClean="0">
                <a:latin typeface="Arial" panose="020B0604020202020204" pitchFamily="34" charset="0"/>
                <a:cs typeface="Arial" panose="020B0604020202020204" pitchFamily="34" charset="0"/>
              </a:rPr>
              <a:t>– A marketing manager would take all of these factors into account when deciding which segments might buy new products or improved products. Therefore, once the segments have been identified, this will influence how the products are packaged and advertised. It will also affect the choice of shops  the products are sold in, in order to get maximum sales.</a:t>
            </a:r>
          </a:p>
          <a:p>
            <a:pPr marL="342900" indent="-342900">
              <a:buClr>
                <a:srgbClr val="00B050"/>
              </a:buClr>
              <a:buFont typeface="Wingdings 3" panose="05040102010807070707" pitchFamily="18" charset="2"/>
              <a:buChar char=""/>
            </a:pPr>
            <a:r>
              <a:rPr lang="en-US" sz="1840" b="1" dirty="0">
                <a:solidFill>
                  <a:srgbClr val="FF0000"/>
                </a:solidFill>
                <a:latin typeface="Arial" panose="020B0604020202020204" pitchFamily="34" charset="0"/>
                <a:cs typeface="Arial" panose="020B0604020202020204" pitchFamily="34" charset="0"/>
              </a:rPr>
              <a:t>Potential benefits of segmentation to a business</a:t>
            </a:r>
            <a:r>
              <a:rPr lang="en-US" sz="1840" dirty="0" smtClean="0">
                <a:latin typeface="Arial" panose="020B0604020202020204" pitchFamily="34" charset="0"/>
                <a:cs typeface="Arial" panose="020B0604020202020204" pitchFamily="34" charset="0"/>
              </a:rPr>
              <a:t> – The business can use market segmentation to sell more products. They do this by making different brands of a product and then aiming each brand at a different market segment. On the next slide, a business could produce various brands of soap to satisfy most of the market segments.</a:t>
            </a:r>
          </a:p>
        </p:txBody>
      </p:sp>
      <p:sp>
        <p:nvSpPr>
          <p:cNvPr id="6" name="Title 1"/>
          <p:cNvSpPr>
            <a:spLocks noGrp="1"/>
          </p:cNvSpPr>
          <p:nvPr>
            <p:ph type="title"/>
          </p:nvPr>
        </p:nvSpPr>
        <p:spPr>
          <a:xfrm>
            <a:off x="35496" y="72008"/>
            <a:ext cx="9001000" cy="548680"/>
          </a:xfrm>
        </p:spPr>
        <p:txBody>
          <a:bodyPr>
            <a:noAutofit/>
          </a:bodyPr>
          <a:lstStyle/>
          <a:p>
            <a:r>
              <a:rPr lang="en-US" sz="2600" dirty="0" smtClean="0"/>
              <a:t>P2.1 </a:t>
            </a:r>
            <a:r>
              <a:rPr lang="en-US" sz="2600" dirty="0"/>
              <a:t>– Market Segmentation in Planning Marketing Strategies </a:t>
            </a:r>
            <a:endParaRPr lang="en-GB" sz="2600" b="1" dirty="0" smtClean="0"/>
          </a:p>
        </p:txBody>
      </p:sp>
    </p:spTree>
    <p:extLst>
      <p:ext uri="{BB962C8B-B14F-4D97-AF65-F5344CB8AC3E}">
        <p14:creationId xmlns:p14="http://schemas.microsoft.com/office/powerpoint/2010/main" val="33527592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7923" cy="5547673"/>
          </a:xfrm>
          <a:prstGeom prst="rect">
            <a:avLst/>
          </a:prstGeom>
        </p:spPr>
        <p:txBody>
          <a:bodyPr wrap="square">
            <a:spAutoFit/>
          </a:bodyPr>
          <a:lstStyle/>
          <a:p>
            <a:pPr marL="342900" indent="-342900">
              <a:buClr>
                <a:srgbClr val="C00000"/>
              </a:buClr>
              <a:buFont typeface="Wingdings 3" panose="05040102010807070707" pitchFamily="18" charset="2"/>
              <a:buChar char=""/>
            </a:pPr>
            <a:r>
              <a:rPr lang="en-US" sz="1600" b="1" dirty="0" smtClean="0">
                <a:solidFill>
                  <a:srgbClr val="FF0000"/>
                </a:solidFill>
              </a:rPr>
              <a:t>By increasing marketing efficiency </a:t>
            </a:r>
            <a:r>
              <a:rPr lang="en-US" sz="1600" dirty="0" smtClean="0"/>
              <a:t>through focusing efforts on targeting consumers with similar characteristics and needs - knowing where, when, how and whom to market the product or service to, reducing risk of overspending on marketing budget. For example, why waste time, money and effort marketing to customers that are not likely to purchase their goods, Umbrellas in the South of England during the summer, train travel in an area without trains, big cars in cities and focus more on where the customers are likely to be influenced, more expensive goods in wealthier areas, more elderly care services where the age demographic is more elderly or retired.  </a:t>
            </a:r>
          </a:p>
          <a:p>
            <a:pPr marL="342900" indent="-342900">
              <a:buClr>
                <a:srgbClr val="C00000"/>
              </a:buClr>
              <a:buFont typeface="Wingdings 3" panose="05040102010807070707" pitchFamily="18" charset="2"/>
              <a:buChar char=""/>
            </a:pPr>
            <a:r>
              <a:rPr lang="en-US" sz="1600" b="1" dirty="0" smtClean="0">
                <a:solidFill>
                  <a:srgbClr val="FF0000"/>
                </a:solidFill>
              </a:rPr>
              <a:t>By </a:t>
            </a:r>
            <a:r>
              <a:rPr lang="en-US" sz="1600" b="1" dirty="0">
                <a:solidFill>
                  <a:srgbClr val="FF0000"/>
                </a:solidFill>
              </a:rPr>
              <a:t>giving businesses commercial advantage </a:t>
            </a:r>
            <a:r>
              <a:rPr lang="en-US" sz="1600" dirty="0"/>
              <a:t>if they attract the right customer - increased sales revenue, greater market </a:t>
            </a:r>
            <a:r>
              <a:rPr lang="en-US" sz="1600" dirty="0" smtClean="0"/>
              <a:t>share. If their rivals are doing similar marketing, then change it. By doing B2B marketing in order to gain the sole use of a supplier etc. All these kinds of marketing increase awareness, contact and therefor a can lead to a competitive advantage.</a:t>
            </a:r>
          </a:p>
          <a:p>
            <a:pPr marL="0" indent="0">
              <a:spcAft>
                <a:spcPts val="300"/>
              </a:spcAft>
              <a:buNone/>
              <a:defRPr/>
            </a:pPr>
            <a:r>
              <a:rPr lang="en-GB" sz="1600" b="1" dirty="0" smtClean="0">
                <a:solidFill>
                  <a:srgbClr val="FF0000"/>
                </a:solidFill>
              </a:rPr>
              <a:t>P2.1 </a:t>
            </a:r>
            <a:r>
              <a:rPr lang="en-GB" sz="1600" b="1" dirty="0">
                <a:solidFill>
                  <a:srgbClr val="FF0000"/>
                </a:solidFill>
              </a:rPr>
              <a:t>– Task </a:t>
            </a:r>
            <a:r>
              <a:rPr lang="en-GB" sz="1600" b="1" dirty="0" smtClean="0">
                <a:solidFill>
                  <a:srgbClr val="FF0000"/>
                </a:solidFill>
              </a:rPr>
              <a:t>04</a:t>
            </a:r>
            <a:r>
              <a:rPr lang="en-GB" sz="1600" dirty="0" smtClean="0">
                <a:solidFill>
                  <a:srgbClr val="FF0000"/>
                </a:solidFill>
              </a:rPr>
              <a:t> </a:t>
            </a:r>
            <a:r>
              <a:rPr lang="en-GB" sz="1600" dirty="0">
                <a:solidFill>
                  <a:srgbClr val="FF0000"/>
                </a:solidFill>
              </a:rPr>
              <a:t>– Explain </a:t>
            </a:r>
            <a:r>
              <a:rPr lang="en-GB" sz="1600" dirty="0" smtClean="0">
                <a:solidFill>
                  <a:srgbClr val="FF0000"/>
                </a:solidFill>
              </a:rPr>
              <a:t>the role and benefits or Market Segmentation in Planning a Strategy with the use of examples.</a:t>
            </a:r>
            <a:endParaRPr lang="en-GB" sz="1600" dirty="0">
              <a:solidFill>
                <a:srgbClr val="FF0000"/>
              </a:solidFill>
            </a:endParaRPr>
          </a:p>
          <a:p>
            <a:pPr>
              <a:spcAft>
                <a:spcPts val="300"/>
              </a:spcAft>
              <a:defRPr/>
            </a:pPr>
            <a:r>
              <a:rPr lang="en-GB" sz="1600" b="1" dirty="0" smtClean="0">
                <a:solidFill>
                  <a:srgbClr val="FF0000"/>
                </a:solidFill>
              </a:rPr>
              <a:t>M1.1 </a:t>
            </a:r>
            <a:r>
              <a:rPr lang="en-GB" sz="1600" b="1" dirty="0">
                <a:solidFill>
                  <a:srgbClr val="FF0000"/>
                </a:solidFill>
              </a:rPr>
              <a:t>– Task </a:t>
            </a:r>
            <a:r>
              <a:rPr lang="en-GB" sz="1600" b="1" dirty="0" smtClean="0">
                <a:solidFill>
                  <a:srgbClr val="FF0000"/>
                </a:solidFill>
              </a:rPr>
              <a:t>05 </a:t>
            </a:r>
            <a:r>
              <a:rPr lang="en-GB" sz="1600" dirty="0">
                <a:solidFill>
                  <a:srgbClr val="FF0000"/>
                </a:solidFill>
              </a:rPr>
              <a:t>- </a:t>
            </a:r>
            <a:r>
              <a:rPr lang="en-US" sz="1600" dirty="0">
                <a:solidFill>
                  <a:srgbClr val="FF0000"/>
                </a:solidFill>
              </a:rPr>
              <a:t>Identify </a:t>
            </a:r>
            <a:r>
              <a:rPr lang="en-US" sz="1600" dirty="0" smtClean="0">
                <a:solidFill>
                  <a:srgbClr val="FF0000"/>
                </a:solidFill>
              </a:rPr>
              <a:t>the levels and methods of Segmentation in line with a marketing strategy </a:t>
            </a:r>
            <a:r>
              <a:rPr lang="en-US" sz="1600" dirty="0">
                <a:solidFill>
                  <a:srgbClr val="FF0000"/>
                </a:solidFill>
              </a:rPr>
              <a:t>for INK </a:t>
            </a:r>
            <a:r>
              <a:rPr lang="en-US" sz="1600" dirty="0" smtClean="0">
                <a:solidFill>
                  <a:srgbClr val="FF0000"/>
                </a:solidFill>
              </a:rPr>
              <a:t>and outline the benefits to a company like INK of doing so.</a:t>
            </a:r>
            <a:r>
              <a:rPr lang="en-US" sz="1600" dirty="0">
                <a:solidFill>
                  <a:srgbClr val="FF0000"/>
                </a:solidFill>
                <a:latin typeface="Arial" panose="020B0604020202020204" pitchFamily="34" charset="0"/>
                <a:cs typeface="Arial" panose="020B0604020202020204" pitchFamily="34" charset="0"/>
              </a:rPr>
              <a:t> Explain the importance to a specific business of market segmentation in planning a marketing strategy</a:t>
            </a:r>
            <a:r>
              <a:rPr lang="en-US" sz="1600" dirty="0" smtClean="0">
                <a:solidFill>
                  <a:srgbClr val="FF0000"/>
                </a:solidFill>
                <a:latin typeface="Arial" panose="020B0604020202020204" pitchFamily="34" charset="0"/>
                <a:cs typeface="Arial" panose="020B0604020202020204" pitchFamily="34" charset="0"/>
              </a:rPr>
              <a:t>.</a:t>
            </a:r>
            <a:endParaRPr lang="en-GB" sz="16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600" dirty="0" smtClean="0"/>
              <a:t>P2.1 – Market Segmentation </a:t>
            </a:r>
            <a:r>
              <a:rPr lang="en-US" sz="2600" dirty="0"/>
              <a:t>in </a:t>
            </a:r>
            <a:r>
              <a:rPr lang="en-US" sz="2600" dirty="0" smtClean="0"/>
              <a:t>Planning Marketing Strategies </a:t>
            </a:r>
            <a:endParaRPr lang="en-US" sz="2600" dirty="0"/>
          </a:p>
        </p:txBody>
      </p:sp>
      <p:pic>
        <p:nvPicPr>
          <p:cNvPr id="6" name="Picture 2" descr="Image result for product differenti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1350" y="1052736"/>
            <a:ext cx="1694729" cy="11245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180099" y="2303788"/>
            <a:ext cx="1685980" cy="106386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Image result for miel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171349" y="3455916"/>
            <a:ext cx="1694729" cy="107344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dyson vacuum"/>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146180" y="4608044"/>
            <a:ext cx="1728192" cy="119715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164288" y="5846412"/>
            <a:ext cx="1728192" cy="894956"/>
          </a:xfrm>
          <a:prstGeom prst="rect">
            <a:avLst/>
          </a:prstGeom>
        </p:spPr>
      </p:pic>
    </p:spTree>
    <p:extLst>
      <p:ext uri="{BB962C8B-B14F-4D97-AF65-F5344CB8AC3E}">
        <p14:creationId xmlns:p14="http://schemas.microsoft.com/office/powerpoint/2010/main" val="415171640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693866"/>
          </a:xfrm>
          <a:prstGeom prst="rect">
            <a:avLst/>
          </a:prstGeom>
        </p:spPr>
        <p:txBody>
          <a:bodyPr wrap="square">
            <a:spAutoFit/>
          </a:bodyPr>
          <a:lstStyle/>
          <a:p>
            <a:pPr marL="342900" indent="-342900">
              <a:buClr>
                <a:srgbClr val="C00000"/>
              </a:buClr>
              <a:buFont typeface="Wingdings 3" panose="05040102010807070707" pitchFamily="18" charset="2"/>
              <a:buChar char=""/>
            </a:pPr>
            <a:r>
              <a:rPr lang="en-US" sz="1400" dirty="0"/>
              <a:t>Companies will not survive if the marketing strategy is dependent upon targeting an entire mass market. The importance of market segmentation is that it allows a business to precisely reach a consumer with specific needs and wants. In the long run, this benefits the company because they are able to use their corporate resources more effectively and make better strategic marketing decisions</a:t>
            </a:r>
            <a:r>
              <a:rPr lang="en-US" sz="1400" dirty="0" smtClean="0"/>
              <a:t>.</a:t>
            </a:r>
          </a:p>
          <a:p>
            <a:pPr marL="342900" indent="-342900">
              <a:buClr>
                <a:srgbClr val="C00000"/>
              </a:buClr>
              <a:buFont typeface="Wingdings 3" panose="05040102010807070707" pitchFamily="18" charset="2"/>
              <a:buChar char=""/>
            </a:pPr>
            <a:r>
              <a:rPr lang="en-US" sz="1400" dirty="0"/>
              <a:t>Segmentation is all about reaching the right customer at the right time, whether it’s during a busy downpour or a lifestyle change that necessitates purchasing new goods or services. Doing so offers distinct benefits to any organization willing to gain better insight into customers, their lifestyles, and their habits</a:t>
            </a:r>
            <a:r>
              <a:rPr lang="en-US" sz="1400" dirty="0" smtClean="0"/>
              <a:t>.</a:t>
            </a:r>
            <a:endParaRPr lang="en-US" sz="1400" dirty="0"/>
          </a:p>
          <a:p>
            <a:pPr marL="622300" indent="-246063">
              <a:buClr>
                <a:srgbClr val="C00000"/>
              </a:buClr>
              <a:buFont typeface="Arial" panose="020B0604020202020204" pitchFamily="34" charset="0"/>
              <a:buChar char="•"/>
            </a:pPr>
            <a:r>
              <a:rPr lang="en-US" sz="1400" b="1" dirty="0"/>
              <a:t>Marketing </a:t>
            </a:r>
            <a:r>
              <a:rPr lang="en-US" sz="1400" b="1" dirty="0" smtClean="0"/>
              <a:t>Budgets</a:t>
            </a:r>
            <a:r>
              <a:rPr lang="en-US" sz="1400" dirty="0" smtClean="0"/>
              <a:t> - One </a:t>
            </a:r>
            <a:r>
              <a:rPr lang="en-US" sz="1400" dirty="0"/>
              <a:t>of the most obvious benefits of segmentation is reserving the marketing budget for those who are most likely to become customers. Without segmentation, a tire company might waste money sending direct mail ads to a family who takes the bus. Instead, defining the ideal customer profile and then marketing to those who fit means saving money while increasing the chances of a sale.</a:t>
            </a:r>
          </a:p>
          <a:p>
            <a:pPr marL="622300" indent="-246063">
              <a:buClr>
                <a:srgbClr val="C00000"/>
              </a:buClr>
              <a:buFont typeface="Arial" panose="020B0604020202020204" pitchFamily="34" charset="0"/>
              <a:buChar char="•"/>
            </a:pPr>
            <a:r>
              <a:rPr lang="en-US" sz="1400" b="1" dirty="0"/>
              <a:t>Pricing and Product </a:t>
            </a:r>
            <a:r>
              <a:rPr lang="en-US" sz="1400" b="1" dirty="0" smtClean="0"/>
              <a:t>Development</a:t>
            </a:r>
            <a:r>
              <a:rPr lang="en-US" sz="1400" dirty="0" smtClean="0"/>
              <a:t> - The </a:t>
            </a:r>
            <a:r>
              <a:rPr lang="en-US" sz="1400" dirty="0"/>
              <a:t>average stuck-in-the-rain commuter wants a cheap, disposable umbrella. Proper segmentation highlights not only what customers want, but what they’re willing to pay for those desired features. This type of segmentation-driven product development allows for safe expansion with the confidence that the target consumer represents the high propensity for profits.</a:t>
            </a:r>
          </a:p>
          <a:p>
            <a:pPr marL="622300" indent="-246063">
              <a:buClr>
                <a:srgbClr val="C00000"/>
              </a:buClr>
              <a:buFont typeface="Arial" panose="020B0604020202020204" pitchFamily="34" charset="0"/>
              <a:buChar char="•"/>
            </a:pPr>
            <a:r>
              <a:rPr lang="en-US" sz="1400" b="1" dirty="0"/>
              <a:t>Customer </a:t>
            </a:r>
            <a:r>
              <a:rPr lang="en-US" sz="1400" b="1" dirty="0" smtClean="0"/>
              <a:t>Retention</a:t>
            </a:r>
            <a:r>
              <a:rPr lang="en-US" sz="1400" dirty="0" smtClean="0"/>
              <a:t> - </a:t>
            </a:r>
            <a:r>
              <a:rPr lang="en-US" sz="1400" dirty="0"/>
              <a:t>Customers want to feel like more than just a number to organizations, and segmentation allows for a modicum of personalization in marketing. While you probably can’t afford to send every prospective customer a personalized greeting, you can target ads so that they’re relevant to that customer’s lifestyle, family, habits, and location. This creates a feeling a brand loyalty for customers who feel like they’re being catered to and heard.</a:t>
            </a:r>
            <a:endParaRPr lang="en-US" sz="1400" dirty="0" smtClean="0"/>
          </a:p>
          <a:p>
            <a:pPr>
              <a:buClr>
                <a:srgbClr val="C00000"/>
              </a:buClr>
            </a:pPr>
            <a:r>
              <a:rPr lang="en-GB" sz="1400" b="1" dirty="0" smtClean="0">
                <a:solidFill>
                  <a:srgbClr val="FF0000"/>
                </a:solidFill>
              </a:rPr>
              <a:t>M1.1 </a:t>
            </a:r>
            <a:r>
              <a:rPr lang="en-GB" sz="1400" b="1" dirty="0">
                <a:solidFill>
                  <a:srgbClr val="FF0000"/>
                </a:solidFill>
              </a:rPr>
              <a:t>– Task </a:t>
            </a:r>
            <a:r>
              <a:rPr lang="en-GB" sz="1400" b="1" dirty="0" smtClean="0">
                <a:solidFill>
                  <a:srgbClr val="FF0000"/>
                </a:solidFill>
              </a:rPr>
              <a:t>05</a:t>
            </a:r>
            <a:r>
              <a:rPr lang="en-GB" sz="1400" dirty="0" smtClean="0">
                <a:solidFill>
                  <a:srgbClr val="FF0000"/>
                </a:solidFill>
              </a:rPr>
              <a:t> – </a:t>
            </a:r>
            <a:r>
              <a:rPr lang="en-US" sz="1400" dirty="0" smtClean="0">
                <a:solidFill>
                  <a:srgbClr val="FF0000"/>
                </a:solidFill>
                <a:latin typeface="Arial" panose="020B0604020202020204" pitchFamily="34" charset="0"/>
                <a:cs typeface="Arial" panose="020B0604020202020204" pitchFamily="34" charset="0"/>
              </a:rPr>
              <a:t>Explain </a:t>
            </a:r>
            <a:r>
              <a:rPr lang="en-US" sz="1400" dirty="0">
                <a:solidFill>
                  <a:srgbClr val="FF0000"/>
                </a:solidFill>
                <a:latin typeface="Arial" panose="020B0604020202020204" pitchFamily="34" charset="0"/>
                <a:cs typeface="Arial" panose="020B0604020202020204" pitchFamily="34" charset="0"/>
              </a:rPr>
              <a:t>the importance to a </a:t>
            </a:r>
            <a:r>
              <a:rPr lang="en-US" sz="1400" dirty="0" smtClean="0">
                <a:solidFill>
                  <a:srgbClr val="FF0000"/>
                </a:solidFill>
                <a:latin typeface="Arial" panose="020B0604020202020204" pitchFamily="34" charset="0"/>
                <a:cs typeface="Arial" panose="020B0604020202020204" pitchFamily="34" charset="0"/>
              </a:rPr>
              <a:t>INK or any other company of </a:t>
            </a:r>
            <a:r>
              <a:rPr lang="en-US" sz="1400" dirty="0">
                <a:solidFill>
                  <a:srgbClr val="FF0000"/>
                </a:solidFill>
                <a:latin typeface="Arial" panose="020B0604020202020204" pitchFamily="34" charset="0"/>
                <a:cs typeface="Arial" panose="020B0604020202020204" pitchFamily="34" charset="0"/>
              </a:rPr>
              <a:t>market segmentation in planning a marketing </a:t>
            </a:r>
            <a:r>
              <a:rPr lang="en-US" sz="1400" dirty="0" smtClean="0">
                <a:solidFill>
                  <a:srgbClr val="FF0000"/>
                </a:solidFill>
                <a:latin typeface="Arial" panose="020B0604020202020204" pitchFamily="34" charset="0"/>
                <a:cs typeface="Arial" panose="020B0604020202020204" pitchFamily="34" charset="0"/>
              </a:rPr>
              <a:t>strategy. Define key strategies, use examples of demographic, psychographic etc. and analyse the customer expectation from the products or service.</a:t>
            </a:r>
            <a:endParaRPr lang="en-GB" sz="1400" dirty="0">
              <a:solidFill>
                <a:srgbClr val="FF0000"/>
              </a:solidFill>
              <a:latin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2600" dirty="0" smtClean="0"/>
              <a:t>M1.1 – Market Segmentation </a:t>
            </a:r>
            <a:r>
              <a:rPr lang="en-US" sz="2600" dirty="0"/>
              <a:t>in </a:t>
            </a:r>
            <a:r>
              <a:rPr lang="en-US" sz="2600" dirty="0" smtClean="0"/>
              <a:t>Planning Marketing Strategies </a:t>
            </a:r>
            <a:endParaRPr lang="en-US" sz="2600" dirty="0"/>
          </a:p>
        </p:txBody>
      </p:sp>
    </p:spTree>
    <p:extLst>
      <p:ext uri="{BB962C8B-B14F-4D97-AF65-F5344CB8AC3E}">
        <p14:creationId xmlns:p14="http://schemas.microsoft.com/office/powerpoint/2010/main" val="363931602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521512"/>
          </a:xfrm>
          <a:prstGeom prst="rect">
            <a:avLst/>
          </a:prstGeom>
        </p:spPr>
        <p:txBody>
          <a:bodyPr wrap="square">
            <a:spAutoFit/>
          </a:bodyPr>
          <a:lstStyle/>
          <a:p>
            <a:pPr marL="268288" indent="-268288">
              <a:buClr>
                <a:srgbClr val="C00000"/>
              </a:buClr>
              <a:buFont typeface="Wingdings 3" panose="05040102010807070707" pitchFamily="18" charset="2"/>
              <a:buChar char=""/>
            </a:pPr>
            <a:r>
              <a:rPr lang="en-US" sz="1470" dirty="0" smtClean="0"/>
              <a:t>There are a lot of different marketing types, styles and methods going around but the cut off point is who to market towards. There are two main types, Business to Customer (B2C) (95% of what you see on television, cinema, posters etc.) and Business to Business marketing.</a:t>
            </a:r>
          </a:p>
          <a:p>
            <a:pPr marL="268288" indent="-268288">
              <a:buClr>
                <a:srgbClr val="C00000"/>
              </a:buClr>
              <a:buFont typeface="Wingdings 3" panose="05040102010807070707" pitchFamily="18" charset="2"/>
              <a:buChar char=""/>
            </a:pPr>
            <a:r>
              <a:rPr lang="en-US" sz="1470" dirty="0"/>
              <a:t>B2B marketing techniques rely on the same basic principles as consumer marketing, but are executed in a unique way. While consumers choose products based not only on price but on popularity, status, and other emotional triggers, B2B buyers make decisions on price and profit potential alone</a:t>
            </a:r>
            <a:r>
              <a:rPr lang="en-US" sz="1470" dirty="0" smtClean="0"/>
              <a:t>.</a:t>
            </a:r>
            <a:endParaRPr lang="en-US" sz="1470" dirty="0"/>
          </a:p>
          <a:p>
            <a:pPr marL="268288" indent="-268288">
              <a:buClr>
                <a:srgbClr val="C00000"/>
              </a:buClr>
              <a:buFont typeface="Wingdings 3" panose="05040102010807070707" pitchFamily="18" charset="2"/>
              <a:buChar char=""/>
            </a:pPr>
            <a:r>
              <a:rPr lang="en-US" sz="1470" dirty="0" smtClean="0"/>
              <a:t>For example, finding </a:t>
            </a:r>
            <a:r>
              <a:rPr lang="en-US" sz="1470" dirty="0"/>
              <a:t>new ways to foster relationships through social media is currently a hot topic in the B2B marketing world. Social media platforms have opened up two way conversations between businesses</a:t>
            </a:r>
            <a:r>
              <a:rPr lang="en-US" sz="1470" dirty="0" smtClean="0"/>
              <a:t>.</a:t>
            </a:r>
          </a:p>
          <a:p>
            <a:pPr marL="268288" indent="-268288">
              <a:buClr>
                <a:srgbClr val="C00000"/>
              </a:buClr>
              <a:buFont typeface="Wingdings 3" panose="05040102010807070707" pitchFamily="18" charset="2"/>
              <a:buChar char=""/>
            </a:pPr>
            <a:r>
              <a:rPr lang="en-US" sz="1470" dirty="0" smtClean="0"/>
              <a:t>Tech-savvy </a:t>
            </a:r>
            <a:r>
              <a:rPr lang="en-US" sz="1470" dirty="0"/>
              <a:t>B2B companies have continued to find innovative ways to use social media to their advantage. Cisco Systems, </a:t>
            </a:r>
            <a:r>
              <a:rPr lang="en-US" sz="1470" dirty="0" err="1"/>
              <a:t>Inc</a:t>
            </a:r>
            <a:r>
              <a:rPr lang="en-US" sz="1470" dirty="0"/>
              <a:t>, a leading seller of networking systems, launched a campaign introducing a new router solely on social media advertising. The launch was classified as one of the top five in the company's history, and shaved over $100,000 off normal launch expenses</a:t>
            </a:r>
            <a:r>
              <a:rPr lang="en-US" sz="1470" dirty="0" smtClean="0"/>
              <a:t>.</a:t>
            </a:r>
          </a:p>
          <a:p>
            <a:pPr marL="268288" indent="-268288">
              <a:buClr>
                <a:srgbClr val="C00000"/>
              </a:buClr>
              <a:buFont typeface="Wingdings 3" panose="05040102010807070707" pitchFamily="18" charset="2"/>
              <a:buChar char=""/>
            </a:pPr>
            <a:r>
              <a:rPr lang="en-US" sz="1470" dirty="0" smtClean="0"/>
              <a:t>For this task you need t research 2 companies and the way they use marketing. Click </a:t>
            </a:r>
            <a:r>
              <a:rPr lang="en-US" sz="1470" dirty="0" smtClean="0">
                <a:hlinkClick r:id="rId3"/>
              </a:rPr>
              <a:t>here </a:t>
            </a:r>
            <a:r>
              <a:rPr lang="en-US" sz="1470" dirty="0" smtClean="0"/>
              <a:t>for the best B2B and the best B2C marketing strategies. In comparing answering the following points:</a:t>
            </a:r>
          </a:p>
          <a:p>
            <a:pPr marL="622300" indent="-268288">
              <a:buClr>
                <a:srgbClr val="C00000"/>
              </a:buClr>
              <a:buFont typeface="+mj-lt"/>
              <a:buAutoNum type="arabicPeriod"/>
            </a:pPr>
            <a:r>
              <a:rPr lang="en-US" sz="1470" dirty="0" smtClean="0"/>
              <a:t>What are the main differences between B2B and B2C marketing?</a:t>
            </a:r>
          </a:p>
          <a:p>
            <a:pPr marL="622300" indent="-268288">
              <a:buClr>
                <a:srgbClr val="C00000"/>
              </a:buClr>
              <a:buFont typeface="+mj-lt"/>
              <a:buAutoNum type="arabicPeriod"/>
            </a:pPr>
            <a:r>
              <a:rPr lang="en-US" sz="1470" dirty="0" smtClean="0"/>
              <a:t>What are the needs of the audience and the benefits gained?</a:t>
            </a:r>
          </a:p>
          <a:p>
            <a:pPr marL="622300" indent="-268288">
              <a:buClr>
                <a:srgbClr val="C00000"/>
              </a:buClr>
              <a:buFont typeface="+mj-lt"/>
              <a:buAutoNum type="arabicPeriod"/>
            </a:pPr>
            <a:r>
              <a:rPr lang="en-US" sz="1470" dirty="0" smtClean="0"/>
              <a:t>What methods are used (persuasive, informative, mass, niche, segmented etc.)?</a:t>
            </a:r>
          </a:p>
          <a:p>
            <a:pPr marL="622300" indent="-268288">
              <a:buClr>
                <a:srgbClr val="C00000"/>
              </a:buClr>
              <a:buFont typeface="+mj-lt"/>
              <a:buAutoNum type="arabicPeriod"/>
            </a:pPr>
            <a:r>
              <a:rPr lang="en-US" sz="1470" dirty="0" smtClean="0"/>
              <a:t>What were the successes and failures?</a:t>
            </a:r>
          </a:p>
          <a:p>
            <a:pPr marL="622300" indent="-268288">
              <a:buClr>
                <a:srgbClr val="C00000"/>
              </a:buClr>
              <a:buFont typeface="+mj-lt"/>
              <a:buAutoNum type="arabicPeriod"/>
            </a:pPr>
            <a:r>
              <a:rPr lang="en-US" sz="1470" dirty="0" smtClean="0"/>
              <a:t>In terms of beneficial value, how much improved reputation and value was added?</a:t>
            </a:r>
          </a:p>
          <a:p>
            <a:pPr marL="622300" indent="-268288">
              <a:buClr>
                <a:srgbClr val="C00000"/>
              </a:buClr>
              <a:buFont typeface="+mj-lt"/>
              <a:buAutoNum type="arabicPeriod"/>
            </a:pPr>
            <a:r>
              <a:rPr lang="en-US" sz="1470" dirty="0" smtClean="0"/>
              <a:t>What difficulties could have been encountered using these methods?</a:t>
            </a:r>
          </a:p>
          <a:p>
            <a:pPr>
              <a:buClr>
                <a:srgbClr val="C00000"/>
              </a:buClr>
            </a:pPr>
            <a:r>
              <a:rPr lang="en-US" sz="1470" b="1" dirty="0" smtClean="0">
                <a:solidFill>
                  <a:srgbClr val="FF0000"/>
                </a:solidFill>
                <a:latin typeface="Arial" panose="020B0604020202020204" pitchFamily="34" charset="0"/>
                <a:cs typeface="Arial" panose="020B0604020202020204" pitchFamily="34" charset="0"/>
              </a:rPr>
              <a:t>D1.1 – Task 06 </a:t>
            </a:r>
            <a:r>
              <a:rPr lang="en-US" sz="1470" dirty="0" smtClean="0">
                <a:solidFill>
                  <a:srgbClr val="FF0000"/>
                </a:solidFill>
                <a:latin typeface="Arial" panose="020B0604020202020204" pitchFamily="34" charset="0"/>
                <a:cs typeface="Arial" panose="020B0604020202020204" pitchFamily="34" charset="0"/>
              </a:rPr>
              <a:t>- Compare two businesses with contrasting marketing strategies and evaluate the impact of the strategy on each business</a:t>
            </a:r>
            <a:endParaRPr lang="en-GB" sz="1470" b="0" i="0" u="none" strike="noStrike" dirty="0">
              <a:solidFill>
                <a:srgbClr val="FF0000"/>
              </a:solidFill>
              <a:effectLst/>
              <a:latin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2600" dirty="0" smtClean="0"/>
              <a:t>D1.1 – Market Segmentation </a:t>
            </a:r>
            <a:r>
              <a:rPr lang="en-US" sz="2600" dirty="0"/>
              <a:t>in </a:t>
            </a:r>
            <a:r>
              <a:rPr lang="en-US" sz="2600" dirty="0" smtClean="0"/>
              <a:t>Planning Marketing Strategies </a:t>
            </a:r>
            <a:endParaRPr lang="en-US" sz="2600" dirty="0"/>
          </a:p>
        </p:txBody>
      </p:sp>
    </p:spTree>
    <p:extLst>
      <p:ext uri="{BB962C8B-B14F-4D97-AF65-F5344CB8AC3E}">
        <p14:creationId xmlns:p14="http://schemas.microsoft.com/office/powerpoint/2010/main" val="104719255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7923" cy="5553828"/>
          </a:xfrm>
          <a:prstGeom prst="rect">
            <a:avLst/>
          </a:prstGeom>
        </p:spPr>
        <p:txBody>
          <a:bodyPr wrap="square">
            <a:spAutoFit/>
          </a:bodyPr>
          <a:lstStyle/>
          <a:p>
            <a:pPr marL="342900" indent="-342900">
              <a:buClr>
                <a:srgbClr val="C00000"/>
              </a:buClr>
              <a:buFont typeface="Wingdings 3" panose="05040102010807070707" pitchFamily="18" charset="2"/>
              <a:buChar char=""/>
            </a:pPr>
            <a:r>
              <a:rPr lang="en-GB" sz="1690" dirty="0" smtClean="0"/>
              <a:t>There are different </a:t>
            </a:r>
            <a:r>
              <a:rPr lang="en-GB" sz="1690" dirty="0"/>
              <a:t>marketing </a:t>
            </a:r>
            <a:r>
              <a:rPr lang="en-GB" sz="1690" dirty="0" smtClean="0"/>
              <a:t>strategies companies can adapt in their campaign to sell goods, this can be persuasive or informative, such as selling a computer will require informative marketing as the customer will be interested in specs, whereas as selling chocolate will be persuasive because it is a luxury good and only satisfies a want, not a need. Different marketing strategies also include:</a:t>
            </a:r>
            <a:endParaRPr lang="en-GB" sz="1690" dirty="0"/>
          </a:p>
          <a:p>
            <a:pPr marL="342900" indent="-342900">
              <a:buClr>
                <a:srgbClr val="C00000"/>
              </a:buClr>
              <a:buFont typeface="Wingdings 3" panose="05040102010807070707" pitchFamily="18" charset="2"/>
              <a:buChar char=""/>
            </a:pPr>
            <a:r>
              <a:rPr lang="en-US" sz="1690" b="1" dirty="0" smtClean="0">
                <a:solidFill>
                  <a:srgbClr val="FF0000"/>
                </a:solidFill>
              </a:rPr>
              <a:t>Market </a:t>
            </a:r>
            <a:r>
              <a:rPr lang="en-US" sz="1690" b="1" dirty="0">
                <a:solidFill>
                  <a:srgbClr val="FF0000"/>
                </a:solidFill>
              </a:rPr>
              <a:t>penetration </a:t>
            </a:r>
            <a:r>
              <a:rPr lang="en-US" sz="1690" dirty="0"/>
              <a:t>(e.g. selling more of the existing product to existing customers) - Market penetration is a measure of the amount of sales or </a:t>
            </a:r>
            <a:r>
              <a:rPr lang="en-US" sz="1690" dirty="0" smtClean="0"/>
              <a:t>introduction </a:t>
            </a:r>
            <a:r>
              <a:rPr lang="en-US" sz="1690" dirty="0"/>
              <a:t>of a product or service compared to the total </a:t>
            </a:r>
            <a:r>
              <a:rPr lang="en-US" sz="1690" dirty="0" smtClean="0"/>
              <a:t>possible </a:t>
            </a:r>
            <a:r>
              <a:rPr lang="en-US" sz="1690" dirty="0"/>
              <a:t>market for that product or service. </a:t>
            </a:r>
            <a:r>
              <a:rPr lang="en-US" sz="1690" dirty="0" smtClean="0"/>
              <a:t>It </a:t>
            </a:r>
            <a:r>
              <a:rPr lang="en-US" sz="1690" dirty="0"/>
              <a:t>can also include the activities that are used to increase the market share of a particular product or </a:t>
            </a:r>
            <a:r>
              <a:rPr lang="en-US" sz="1690" dirty="0" smtClean="0"/>
              <a:t>service within that market, bundling, discounting, aligning with another company or product like Coca-Cola and McDonalds.</a:t>
            </a:r>
            <a:endParaRPr lang="en-US" sz="1690" dirty="0"/>
          </a:p>
          <a:p>
            <a:pPr marL="342900" indent="-342900">
              <a:buClr>
                <a:srgbClr val="C00000"/>
              </a:buClr>
              <a:buFont typeface="Wingdings 3" panose="05040102010807070707" pitchFamily="18" charset="2"/>
              <a:buChar char=""/>
            </a:pPr>
            <a:r>
              <a:rPr lang="en-US" sz="1690" dirty="0" smtClean="0"/>
              <a:t>For </a:t>
            </a:r>
            <a:r>
              <a:rPr lang="en-US" sz="1690" dirty="0"/>
              <a:t>example, if there are </a:t>
            </a:r>
            <a:r>
              <a:rPr lang="en-US" sz="1690" dirty="0" smtClean="0"/>
              <a:t>300m </a:t>
            </a:r>
            <a:r>
              <a:rPr lang="en-US" sz="1690" dirty="0"/>
              <a:t>people in a country and </a:t>
            </a:r>
            <a:r>
              <a:rPr lang="en-US" sz="1690" dirty="0" smtClean="0"/>
              <a:t>65m </a:t>
            </a:r>
            <a:r>
              <a:rPr lang="en-US" sz="1690" dirty="0"/>
              <a:t>of those people have cellphones, then the market penetration of cellphones would be approximately 22%. In theory, there are still </a:t>
            </a:r>
            <a:r>
              <a:rPr lang="en-US" sz="1690" dirty="0" smtClean="0"/>
              <a:t>235m </a:t>
            </a:r>
            <a:r>
              <a:rPr lang="en-US" sz="1690" dirty="0"/>
              <a:t>more potential customers for cellphones, which may be a good sign of growth for cellphone makers. In general, older offerings or industries have greater market penetrations</a:t>
            </a:r>
            <a:r>
              <a:rPr lang="en-US" sz="1690" dirty="0" smtClean="0"/>
              <a:t>.</a:t>
            </a:r>
            <a:endParaRPr lang="en-US" sz="169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P3.1 – </a:t>
            </a:r>
            <a:r>
              <a:rPr lang="en-GB" sz="3200" dirty="0"/>
              <a:t>Different </a:t>
            </a:r>
            <a:r>
              <a:rPr lang="en-GB" sz="3200" dirty="0" smtClean="0"/>
              <a:t>Marketing Strategies</a:t>
            </a:r>
            <a:endParaRPr lang="en-US" sz="2800" dirty="0"/>
          </a:p>
        </p:txBody>
      </p:sp>
      <p:pic>
        <p:nvPicPr>
          <p:cNvPr id="6" name="Picture 6" descr="Image result for mars ba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295308" y="1123314"/>
            <a:ext cx="1530755" cy="68373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8" descr="Image result for mars ba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5307" y="2026778"/>
            <a:ext cx="1524651" cy="85685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10" descr="Image result for mars ice crea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38" t="7922" r="4939" b="8444"/>
          <a:stretch/>
        </p:blipFill>
        <p:spPr bwMode="auto">
          <a:xfrm>
            <a:off x="7295307" y="3103359"/>
            <a:ext cx="1524651" cy="102312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12" descr="Image result for mars product lin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95307" y="4346207"/>
            <a:ext cx="1524651" cy="8701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4" descr="Image result for mars product lin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7295306" y="5436088"/>
            <a:ext cx="1524651" cy="116126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1633514"/>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790661191"/>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612830" cy="5632311"/>
          </a:xfrm>
          <a:prstGeom prst="rect">
            <a:avLst/>
          </a:prstGeom>
        </p:spPr>
        <p:txBody>
          <a:bodyPr wrap="square">
            <a:spAutoFit/>
          </a:bodyPr>
          <a:lstStyle/>
          <a:p>
            <a:pPr marL="342900" indent="-342900">
              <a:buClr>
                <a:srgbClr val="C00000"/>
              </a:buClr>
              <a:buFont typeface="Wingdings 3" panose="05040102010807070707" pitchFamily="18" charset="2"/>
              <a:buChar char=""/>
            </a:pPr>
            <a:r>
              <a:rPr lang="en-US" b="1" dirty="0" smtClean="0">
                <a:solidFill>
                  <a:srgbClr val="FF0000"/>
                </a:solidFill>
              </a:rPr>
              <a:t>Market development </a:t>
            </a:r>
            <a:r>
              <a:rPr lang="en-US" dirty="0" smtClean="0"/>
              <a:t>(e.g. selling existing products to new target markets) </a:t>
            </a:r>
            <a:r>
              <a:rPr lang="en-US" dirty="0"/>
              <a:t>- A company follows a market development strategy for a current brand when it expands the potential market through new users or new uses. New users can be found in new geographic segments, new demographic segments, new institutional segments or new psychographic segments. Another way is to expand sales through new uses for the product.</a:t>
            </a:r>
          </a:p>
          <a:p>
            <a:pPr marL="342900" indent="-342900">
              <a:buClr>
                <a:srgbClr val="C00000"/>
              </a:buClr>
              <a:buFont typeface="Wingdings 3" panose="05040102010807070707" pitchFamily="18" charset="2"/>
              <a:buChar char=""/>
            </a:pPr>
            <a:r>
              <a:rPr lang="en-US" dirty="0" smtClean="0"/>
              <a:t>For example, if </a:t>
            </a:r>
            <a:r>
              <a:rPr lang="en-US" dirty="0"/>
              <a:t>the target market for Coca-Cola is the US market for soft drinks, then when Coca-Cola took their products to Russia, that was an example of market development since the market potential for Coca-Cola increased. </a:t>
            </a:r>
            <a:r>
              <a:rPr lang="en-US" dirty="0" smtClean="0"/>
              <a:t>The </a:t>
            </a:r>
            <a:r>
              <a:rPr lang="en-US" dirty="0"/>
              <a:t>Volkswagen Beetle is increasing its market potential by making its newest version more masculine. </a:t>
            </a:r>
            <a:r>
              <a:rPr lang="en-US" dirty="0" smtClean="0"/>
              <a:t>Evian </a:t>
            </a:r>
            <a:r>
              <a:rPr lang="en-US" dirty="0"/>
              <a:t>placed their bottled water in both the regular and health sections of grocery stores. This expanded their market potential by appealing to different psychographic segments—in effect broadening their target market to include regular water drinkers and health-seeking water drinkers (who perhaps before bought specific heath drinks).</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P3.1 – </a:t>
            </a:r>
            <a:r>
              <a:rPr lang="en-GB" sz="3200" dirty="0"/>
              <a:t>Different </a:t>
            </a:r>
            <a:r>
              <a:rPr lang="en-GB" sz="3200" dirty="0" smtClean="0"/>
              <a:t>Marketing Strategies</a:t>
            </a:r>
            <a:endParaRPr lang="en-US" sz="2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6257" y="4434239"/>
            <a:ext cx="1913141" cy="2163113"/>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6258" y="3253898"/>
            <a:ext cx="1913141" cy="1039198"/>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6259" y="2247642"/>
            <a:ext cx="1913141" cy="893326"/>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72680" y="1079401"/>
            <a:ext cx="1946775" cy="1054503"/>
          </a:xfrm>
          <a:prstGeom prst="rect">
            <a:avLst/>
          </a:prstGeom>
        </p:spPr>
      </p:pic>
    </p:spTree>
    <p:extLst>
      <p:ext uri="{BB962C8B-B14F-4D97-AF65-F5344CB8AC3E}">
        <p14:creationId xmlns:p14="http://schemas.microsoft.com/office/powerpoint/2010/main" val="3119939933"/>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7923" cy="5632311"/>
          </a:xfrm>
          <a:prstGeom prst="rect">
            <a:avLst/>
          </a:prstGeom>
        </p:spPr>
        <p:txBody>
          <a:bodyPr wrap="square">
            <a:spAutoFit/>
          </a:bodyPr>
          <a:lstStyle/>
          <a:p>
            <a:pPr marL="342900" indent="-342900">
              <a:buClr>
                <a:srgbClr val="C00000"/>
              </a:buClr>
              <a:buFont typeface="Wingdings 3" panose="05040102010807070707" pitchFamily="18" charset="2"/>
              <a:buChar char=""/>
            </a:pPr>
            <a:r>
              <a:rPr lang="en-US" b="1" dirty="0" smtClean="0">
                <a:solidFill>
                  <a:srgbClr val="FF0000"/>
                </a:solidFill>
              </a:rPr>
              <a:t>Diversification</a:t>
            </a:r>
            <a:r>
              <a:rPr lang="en-US" dirty="0" smtClean="0">
                <a:solidFill>
                  <a:srgbClr val="FF0000"/>
                </a:solidFill>
              </a:rPr>
              <a:t> </a:t>
            </a:r>
            <a:r>
              <a:rPr lang="en-US" dirty="0"/>
              <a:t>(e.g. selling new products to new markets) - Any modification of a current product that serves to expand the potential market implies that the company is following a strategy of product diversification.</a:t>
            </a:r>
          </a:p>
          <a:p>
            <a:pPr marL="342900" indent="-342900">
              <a:buClr>
                <a:srgbClr val="C00000"/>
              </a:buClr>
              <a:buFont typeface="Wingdings 3" panose="05040102010807070707" pitchFamily="18" charset="2"/>
              <a:buChar char=""/>
            </a:pPr>
            <a:r>
              <a:rPr lang="en-US" dirty="0" smtClean="0"/>
              <a:t>The </a:t>
            </a:r>
            <a:r>
              <a:rPr lang="en-US" dirty="0"/>
              <a:t>product diversification strategy is different from product development in that it involves creating a new customer base, which by definition expands the market potential of the original product. This is almost always done through brand extensions or new brands, but in some cases the product modification may "create" a new market by creating new uses for the product.</a:t>
            </a:r>
          </a:p>
          <a:p>
            <a:pPr marL="342900" indent="-342900">
              <a:buClr>
                <a:srgbClr val="C00000"/>
              </a:buClr>
              <a:buFont typeface="Wingdings 3" panose="05040102010807070707" pitchFamily="18" charset="2"/>
              <a:buChar char=""/>
            </a:pPr>
            <a:r>
              <a:rPr lang="en-US" dirty="0" smtClean="0"/>
              <a:t>When </a:t>
            </a:r>
            <a:r>
              <a:rPr lang="en-US" dirty="0"/>
              <a:t>Heinz realized that children play with food and it would be more fun to play with ketchup if it were green or purple rather than red, they also were following a product diversification strategy since the market potential for ketchup increased from food to food plus play</a:t>
            </a:r>
            <a:r>
              <a:rPr lang="en-US" dirty="0" smtClean="0"/>
              <a:t>.</a:t>
            </a:r>
          </a:p>
          <a:p>
            <a:pPr marL="342900" indent="-342900">
              <a:buClr>
                <a:srgbClr val="C00000"/>
              </a:buClr>
              <a:buFont typeface="Wingdings 3" panose="05040102010807070707" pitchFamily="18" charset="2"/>
              <a:buChar char=""/>
            </a:pPr>
            <a:r>
              <a:rPr lang="en-US" dirty="0" smtClean="0"/>
              <a:t>Heinz's </a:t>
            </a:r>
            <a:r>
              <a:rPr lang="en-US" dirty="0"/>
              <a:t>introduction of "black label" ketchup, Heinz Tomato Ketchup Blended with Balsamic Vinegar, targets the upscale buyer who might not consider Heinz's regular ketchup, thus expanding market potential.</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P3.1 – </a:t>
            </a:r>
            <a:r>
              <a:rPr lang="en-GB" sz="3200" dirty="0"/>
              <a:t>Different </a:t>
            </a:r>
            <a:r>
              <a:rPr lang="en-GB" sz="3200" dirty="0" smtClean="0"/>
              <a:t>Marketing Strategies</a:t>
            </a:r>
            <a:endParaRPr lang="en-US" sz="28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24328" y="1079401"/>
            <a:ext cx="1065558" cy="1608988"/>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171349" y="2788070"/>
            <a:ext cx="1634562" cy="1505026"/>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71349" y="4481534"/>
            <a:ext cx="1634562" cy="2148017"/>
          </a:xfrm>
          <a:prstGeom prst="rect">
            <a:avLst/>
          </a:prstGeom>
        </p:spPr>
      </p:pic>
    </p:spTree>
    <p:extLst>
      <p:ext uri="{BB962C8B-B14F-4D97-AF65-F5344CB8AC3E}">
        <p14:creationId xmlns:p14="http://schemas.microsoft.com/office/powerpoint/2010/main" val="528524613"/>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7923" cy="5712333"/>
          </a:xfrm>
          <a:prstGeom prst="rect">
            <a:avLst/>
          </a:prstGeom>
        </p:spPr>
        <p:txBody>
          <a:bodyPr wrap="square">
            <a:spAutoFit/>
          </a:bodyPr>
          <a:lstStyle/>
          <a:p>
            <a:pPr marL="342900" indent="-342900">
              <a:buClr>
                <a:srgbClr val="C00000"/>
              </a:buClr>
              <a:buFont typeface="Wingdings 3" panose="05040102010807070707" pitchFamily="18" charset="2"/>
              <a:buChar char=""/>
            </a:pPr>
            <a:r>
              <a:rPr lang="en-US" sz="1660" b="1" dirty="0" smtClean="0">
                <a:solidFill>
                  <a:srgbClr val="FF0000"/>
                </a:solidFill>
              </a:rPr>
              <a:t>Cost </a:t>
            </a:r>
            <a:r>
              <a:rPr lang="en-US" sz="1660" b="1" dirty="0">
                <a:solidFill>
                  <a:srgbClr val="FF0000"/>
                </a:solidFill>
              </a:rPr>
              <a:t>leadership </a:t>
            </a:r>
            <a:r>
              <a:rPr lang="en-US" sz="1660" dirty="0"/>
              <a:t>(e.g. selling to price-sensitive customers) </a:t>
            </a:r>
            <a:r>
              <a:rPr lang="en-US" sz="1660" dirty="0" smtClean="0"/>
              <a:t>– This describes a </a:t>
            </a:r>
            <a:r>
              <a:rPr lang="en-US" sz="1660" dirty="0"/>
              <a:t>way to establish the competitive advantage</a:t>
            </a:r>
            <a:r>
              <a:rPr lang="en-US" sz="1660" dirty="0" smtClean="0"/>
              <a:t>.</a:t>
            </a:r>
          </a:p>
          <a:p>
            <a:pPr marL="342900" indent="-342900">
              <a:buClr>
                <a:srgbClr val="C00000"/>
              </a:buClr>
              <a:buFont typeface="Wingdings 3" panose="05040102010807070707" pitchFamily="18" charset="2"/>
              <a:buChar char=""/>
            </a:pPr>
            <a:r>
              <a:rPr lang="en-US" sz="1660" dirty="0" smtClean="0"/>
              <a:t>While </a:t>
            </a:r>
            <a:r>
              <a:rPr lang="en-US" sz="1660" dirty="0"/>
              <a:t>the cost leadership strategy can be highly successful, it can be can be difficult to employ. It involves marketing your company as the cheapest source for a good or service. This means that you need to minimize your costs and pass the savings on to your customers</a:t>
            </a:r>
            <a:r>
              <a:rPr lang="en-US" sz="1660" dirty="0" smtClean="0"/>
              <a:t>.</a:t>
            </a:r>
            <a:endParaRPr lang="en-US" sz="1660" dirty="0"/>
          </a:p>
          <a:p>
            <a:pPr marL="342900" indent="-342900">
              <a:buClr>
                <a:srgbClr val="C00000"/>
              </a:buClr>
              <a:buFont typeface="Wingdings 3" panose="05040102010807070707" pitchFamily="18" charset="2"/>
              <a:buChar char=""/>
            </a:pPr>
            <a:r>
              <a:rPr lang="en-US" sz="1660" b="1" dirty="0" smtClean="0"/>
              <a:t>Wal-Mart</a:t>
            </a:r>
            <a:r>
              <a:rPr lang="en-US" sz="1660" dirty="0" smtClean="0"/>
              <a:t> </a:t>
            </a:r>
            <a:r>
              <a:rPr lang="en-US" sz="1660" dirty="0"/>
              <a:t>Stores Inc. has been successful using its strategy of everyday low prices to attract customers. The idea of everyday low prices is to offer products at a cheaper rate than competitors on a consistent basis, rather than relying on sales. Wal-Mart is able to achieve this due to its large scale and efficient supply chain. They source products from cheap domestic suppliers and from low-wage foreign markets. This allows the company to sell their items at low prices and to profit off thin margins at a high volume.</a:t>
            </a:r>
          </a:p>
          <a:p>
            <a:pPr marL="342900" indent="-342900">
              <a:buClr>
                <a:srgbClr val="C00000"/>
              </a:buClr>
              <a:buFont typeface="Wingdings 3" panose="05040102010807070707" pitchFamily="18" charset="2"/>
              <a:buChar char=""/>
            </a:pPr>
            <a:r>
              <a:rPr lang="en-US" sz="1660" b="1" dirty="0" smtClean="0"/>
              <a:t>McDonald's - </a:t>
            </a:r>
            <a:r>
              <a:rPr lang="en-US" sz="1660" dirty="0" smtClean="0"/>
              <a:t>The </a:t>
            </a:r>
            <a:r>
              <a:rPr lang="en-US" sz="1660" dirty="0"/>
              <a:t>restaurant industry is known for yielding low margins that can make it difficult to compete with a cost leadership marketing strategy</a:t>
            </a:r>
            <a:r>
              <a:rPr lang="en-US" sz="1660" dirty="0" smtClean="0"/>
              <a:t>. </a:t>
            </a:r>
            <a:r>
              <a:rPr lang="en-US" sz="1660" dirty="0"/>
              <a:t>They are able to keep prices low through a division of labor that allows it to hire and train inexperienced employees rather than trained cooks. It also relies on few managers who typically earn higher wages. These staff savings allow the company to offer its foods for bargain prices</a:t>
            </a:r>
            <a:r>
              <a:rPr lang="en-US" sz="1660" dirty="0" smtClean="0"/>
              <a:t>.</a:t>
            </a:r>
            <a:endParaRPr lang="en-US" sz="166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P3.1 – </a:t>
            </a:r>
            <a:r>
              <a:rPr lang="en-GB" sz="3200" dirty="0"/>
              <a:t>Different </a:t>
            </a:r>
            <a:r>
              <a:rPr lang="en-GB" sz="3200" dirty="0" smtClean="0"/>
              <a:t>Marketing Strategies</a:t>
            </a:r>
            <a:endParaRPr lang="en-US" sz="28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9011" y="3774602"/>
            <a:ext cx="1451459" cy="1089732"/>
          </a:xfrm>
          <a:prstGeom prst="rect">
            <a:avLst/>
          </a:prstGeom>
        </p:spPr>
      </p:pic>
      <p:pic>
        <p:nvPicPr>
          <p:cNvPr id="3" name="Picture 2">
            <a:hlinkClick r:id="rId4" action="ppaction://hlinkfile"/>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69012" y="2348880"/>
            <a:ext cx="1451459" cy="1296144"/>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71348" y="1079401"/>
            <a:ext cx="1449124" cy="1108619"/>
          </a:xfrm>
          <a:prstGeom prst="rect">
            <a:avLst/>
          </a:prstGeom>
        </p:spPr>
      </p:pic>
      <p:pic>
        <p:nvPicPr>
          <p:cNvPr id="6" name="Picture 5">
            <a:hlinkClick r:id="rId7" action="ppaction://hlinkfile"/>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69011" y="4993912"/>
            <a:ext cx="1419950" cy="1294493"/>
          </a:xfrm>
          <a:prstGeom prst="rect">
            <a:avLst/>
          </a:prstGeom>
        </p:spPr>
      </p:pic>
    </p:spTree>
    <p:extLst>
      <p:ext uri="{BB962C8B-B14F-4D97-AF65-F5344CB8AC3E}">
        <p14:creationId xmlns:p14="http://schemas.microsoft.com/office/powerpoint/2010/main" val="30848017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756845" cy="5909310"/>
          </a:xfrm>
          <a:prstGeom prst="rect">
            <a:avLst/>
          </a:prstGeom>
        </p:spPr>
        <p:txBody>
          <a:bodyPr wrap="square">
            <a:spAutoFit/>
          </a:bodyPr>
          <a:lstStyle/>
          <a:p>
            <a:pPr marL="342900" indent="-342900">
              <a:buClr>
                <a:srgbClr val="C00000"/>
              </a:buClr>
              <a:buFont typeface="Wingdings 3" panose="05040102010807070707" pitchFamily="18" charset="2"/>
              <a:buChar char=""/>
            </a:pPr>
            <a:r>
              <a:rPr lang="en-US" sz="1750" b="1" dirty="0" smtClean="0">
                <a:solidFill>
                  <a:srgbClr val="FF0000"/>
                </a:solidFill>
              </a:rPr>
              <a:t>Differentiation</a:t>
            </a:r>
            <a:r>
              <a:rPr lang="en-US" sz="1750" dirty="0" smtClean="0">
                <a:solidFill>
                  <a:srgbClr val="FF0000"/>
                </a:solidFill>
              </a:rPr>
              <a:t> </a:t>
            </a:r>
            <a:r>
              <a:rPr lang="en-US" sz="1750" dirty="0"/>
              <a:t>(e.g. unique selling point (USP), added value, branding) - </a:t>
            </a:r>
            <a:r>
              <a:rPr lang="en-US" sz="1750" dirty="0" smtClean="0"/>
              <a:t>This </a:t>
            </a:r>
            <a:r>
              <a:rPr lang="en-US" sz="1750" dirty="0"/>
              <a:t>is a </a:t>
            </a:r>
            <a:r>
              <a:rPr lang="en-US" sz="1750" dirty="0" smtClean="0"/>
              <a:t>range of marketing processes </a:t>
            </a:r>
            <a:r>
              <a:rPr lang="en-US" sz="1750" dirty="0"/>
              <a:t>that showcases the differences between products. Differentiation looks to make a product more attractive by contrasting its unique qualities </a:t>
            </a:r>
            <a:r>
              <a:rPr lang="en-US" sz="1750" dirty="0" smtClean="0"/>
              <a:t>(USP) with </a:t>
            </a:r>
            <a:r>
              <a:rPr lang="en-US" sz="1750" dirty="0"/>
              <a:t>other competing products. Successful product differentiation creates a competitive advantage for the product's seller, as customers view these products as being unique or superior.</a:t>
            </a:r>
          </a:p>
          <a:p>
            <a:pPr marL="342900" indent="-342900">
              <a:buClr>
                <a:srgbClr val="C00000"/>
              </a:buClr>
              <a:buFont typeface="Wingdings 3" panose="05040102010807070707" pitchFamily="18" charset="2"/>
              <a:buChar char=""/>
            </a:pPr>
            <a:r>
              <a:rPr lang="en-US" sz="1750" dirty="0" smtClean="0"/>
              <a:t>Product </a:t>
            </a:r>
            <a:r>
              <a:rPr lang="en-US" sz="1750" dirty="0"/>
              <a:t>differentiation can be as simple as packaging the goods in a creative way, </a:t>
            </a:r>
            <a:r>
              <a:rPr lang="en-US" sz="1750" dirty="0" smtClean="0"/>
              <a:t>(adding value) or </a:t>
            </a:r>
            <a:r>
              <a:rPr lang="en-US" sz="1750" dirty="0"/>
              <a:t>as elaborate as incorporating new functional features. Sometimes differentiation does not involve changing the product at all, but creating a new advertising campaign or other sales promotions </a:t>
            </a:r>
            <a:r>
              <a:rPr lang="en-US" sz="1750" dirty="0" smtClean="0"/>
              <a:t>instead (branding).</a:t>
            </a:r>
          </a:p>
          <a:p>
            <a:pPr marL="342900" indent="-342900">
              <a:buClr>
                <a:srgbClr val="C00000"/>
              </a:buClr>
              <a:buFont typeface="Wingdings 3" panose="05040102010807070707" pitchFamily="18" charset="2"/>
              <a:buChar char=""/>
            </a:pPr>
            <a:r>
              <a:rPr lang="en-US" sz="1750" dirty="0"/>
              <a:t>A trip to </a:t>
            </a:r>
            <a:r>
              <a:rPr lang="en-US" sz="1750" dirty="0" smtClean="0"/>
              <a:t>the supermarket </a:t>
            </a:r>
            <a:r>
              <a:rPr lang="en-US" sz="1750" dirty="0"/>
              <a:t>will provide a number of examples. Look in the cereal aisle </a:t>
            </a:r>
            <a:r>
              <a:rPr lang="en-US" sz="1750" dirty="0" smtClean="0"/>
              <a:t>for breakfast cereals and </a:t>
            </a:r>
            <a:r>
              <a:rPr lang="en-US" sz="1750" dirty="0"/>
              <a:t>you'll likely have two options - generic </a:t>
            </a:r>
            <a:r>
              <a:rPr lang="en-US" sz="1750" dirty="0" smtClean="0"/>
              <a:t>corn </a:t>
            </a:r>
            <a:r>
              <a:rPr lang="en-US" sz="1750" dirty="0"/>
              <a:t>flakes, probably packaged in fairly plain packaging, or Wheaties, the 'breakfast of champions.' What is the difference between the generic brand flakes and Wheaties? Very little. But Wheaties is differentiated by its packaging.</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P3.1 – </a:t>
            </a:r>
            <a:r>
              <a:rPr lang="en-GB" sz="3200" dirty="0"/>
              <a:t>Different </a:t>
            </a:r>
            <a:r>
              <a:rPr lang="en-GB" sz="3200" dirty="0" smtClean="0"/>
              <a:t>Marketing Strategies</a:t>
            </a:r>
            <a:endParaRPr lang="en-US" sz="2800" dirty="0"/>
          </a:p>
        </p:txBody>
      </p:sp>
      <p:pic>
        <p:nvPicPr>
          <p:cNvPr id="7" name="Picture 4" descr="Image result for loreal product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020272" y="1124744"/>
            <a:ext cx="1810403" cy="1339203"/>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6" descr="Image result for who do loreal ow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2602937"/>
            <a:ext cx="1810405" cy="1114095"/>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035671" y="5267223"/>
            <a:ext cx="1784801" cy="1258121"/>
          </a:xfrm>
          <a:prstGeom prst="rect">
            <a:avLst/>
          </a:prstGeom>
          <a:noFill/>
          <a:effectLst>
            <a:outerShdw blurRad="50800" dist="38100" algn="l" rotWithShape="0">
              <a:prstClr val="black">
                <a:alpha val="40000"/>
              </a:prstClr>
            </a:outerShdw>
          </a:effec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020272" y="3887550"/>
            <a:ext cx="1797603" cy="1197634"/>
          </a:xfrm>
          <a:prstGeom prst="rect">
            <a:avLst/>
          </a:prstGeom>
          <a:noFill/>
          <a:effectLst>
            <a:outerShdw blurRad="50800" dist="38100" algn="l" rotWithShape="0">
              <a:prstClr val="black">
                <a:alpha val="40000"/>
              </a:prstClr>
            </a:outerShdw>
          </a:effectLst>
        </p:spPr>
      </p:pic>
    </p:spTree>
    <p:extLst>
      <p:ext uri="{BB962C8B-B14F-4D97-AF65-F5344CB8AC3E}">
        <p14:creationId xmlns:p14="http://schemas.microsoft.com/office/powerpoint/2010/main" val="269312646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7116886" cy="5670783"/>
          </a:xfrm>
          <a:prstGeom prst="rect">
            <a:avLst/>
          </a:prstGeom>
        </p:spPr>
        <p:txBody>
          <a:bodyPr wrap="square">
            <a:spAutoFit/>
          </a:bodyPr>
          <a:lstStyle/>
          <a:p>
            <a:pPr marL="342900" indent="-342900">
              <a:buClr>
                <a:srgbClr val="C00000"/>
              </a:buClr>
              <a:buFont typeface="Wingdings 3" panose="05040102010807070707" pitchFamily="18" charset="2"/>
              <a:buChar char=""/>
            </a:pPr>
            <a:r>
              <a:rPr lang="en-US" b="1" dirty="0" smtClean="0">
                <a:solidFill>
                  <a:srgbClr val="FF0000"/>
                </a:solidFill>
              </a:rPr>
              <a:t>Product </a:t>
            </a:r>
            <a:r>
              <a:rPr lang="en-US" b="1" dirty="0">
                <a:solidFill>
                  <a:srgbClr val="FF0000"/>
                </a:solidFill>
              </a:rPr>
              <a:t>development </a:t>
            </a:r>
            <a:r>
              <a:rPr lang="en-US" dirty="0"/>
              <a:t>(e.g. selling new products to new existing markets) </a:t>
            </a:r>
            <a:r>
              <a:rPr lang="en-US" dirty="0" smtClean="0"/>
              <a:t>- </a:t>
            </a:r>
            <a:r>
              <a:rPr lang="en-US" dirty="0"/>
              <a:t>The creation of products with new or different characteristics that offer new or additional benefits to the </a:t>
            </a:r>
            <a:r>
              <a:rPr lang="en-US" dirty="0" smtClean="0"/>
              <a:t>customer. Product </a:t>
            </a:r>
            <a:r>
              <a:rPr lang="en-US" dirty="0"/>
              <a:t>development may involve modification of an existing product or its presentation, or formulation of an entirely new product that satisfies a newly defined customer want or market niche</a:t>
            </a:r>
            <a:r>
              <a:rPr lang="en-US" dirty="0" smtClean="0"/>
              <a:t>.</a:t>
            </a:r>
          </a:p>
          <a:p>
            <a:pPr marL="342900" indent="-342900">
              <a:buClr>
                <a:srgbClr val="C00000"/>
              </a:buClr>
              <a:buFont typeface="Wingdings 3" panose="05040102010807070707" pitchFamily="18" charset="2"/>
              <a:buChar char=""/>
            </a:pPr>
            <a:r>
              <a:rPr lang="en-US" dirty="0" smtClean="0"/>
              <a:t>For example, Apple 6, and 6S, OS4 and PS4 light, simply changing the size, shape or look of the product to sell to the existing market. Look at how laptops have changes over the years yet stayed the same, keyboards are easier to use, the use of built in trackpads, increased hard drive capacities, screen resolutions, connectivity methods. Each of these adds a feature to an old technology to continue advancing sales.</a:t>
            </a:r>
          </a:p>
          <a:p>
            <a:pPr marL="0" indent="0">
              <a:spcAft>
                <a:spcPts val="300"/>
              </a:spcAft>
              <a:buNone/>
              <a:defRPr/>
            </a:pPr>
            <a:r>
              <a:rPr lang="en-GB" b="1" dirty="0" smtClean="0">
                <a:solidFill>
                  <a:srgbClr val="FF0000"/>
                </a:solidFill>
              </a:rPr>
              <a:t>P3.1 </a:t>
            </a:r>
            <a:r>
              <a:rPr lang="en-GB" b="1" dirty="0">
                <a:solidFill>
                  <a:srgbClr val="FF0000"/>
                </a:solidFill>
              </a:rPr>
              <a:t>– Task </a:t>
            </a:r>
            <a:r>
              <a:rPr lang="en-GB" b="1" dirty="0" smtClean="0">
                <a:solidFill>
                  <a:srgbClr val="FF0000"/>
                </a:solidFill>
              </a:rPr>
              <a:t>07</a:t>
            </a:r>
            <a:r>
              <a:rPr lang="en-GB" dirty="0" smtClean="0">
                <a:solidFill>
                  <a:srgbClr val="FF0000"/>
                </a:solidFill>
              </a:rPr>
              <a:t> </a:t>
            </a:r>
            <a:r>
              <a:rPr lang="en-GB" dirty="0">
                <a:solidFill>
                  <a:srgbClr val="FF0000"/>
                </a:solidFill>
              </a:rPr>
              <a:t>– Explain the </a:t>
            </a:r>
            <a:r>
              <a:rPr lang="en-GB" dirty="0" smtClean="0">
                <a:solidFill>
                  <a:srgbClr val="FF0000"/>
                </a:solidFill>
              </a:rPr>
              <a:t>range of different marketing strategies and the role they play  </a:t>
            </a:r>
            <a:r>
              <a:rPr lang="en-GB" dirty="0">
                <a:solidFill>
                  <a:srgbClr val="FF0000"/>
                </a:solidFill>
              </a:rPr>
              <a:t>in Planning a Strategy with the use of examples.</a:t>
            </a:r>
          </a:p>
          <a:p>
            <a:pPr marL="0" indent="0">
              <a:spcAft>
                <a:spcPts val="300"/>
              </a:spcAft>
              <a:buNone/>
              <a:defRPr/>
            </a:pPr>
            <a:r>
              <a:rPr lang="en-GB" b="1" dirty="0" smtClean="0">
                <a:solidFill>
                  <a:srgbClr val="FF0000"/>
                </a:solidFill>
              </a:rPr>
              <a:t>P3.1 </a:t>
            </a:r>
            <a:r>
              <a:rPr lang="en-GB" b="1" dirty="0">
                <a:solidFill>
                  <a:srgbClr val="FF0000"/>
                </a:solidFill>
              </a:rPr>
              <a:t>– Task </a:t>
            </a:r>
            <a:r>
              <a:rPr lang="en-GB" b="1" dirty="0" smtClean="0">
                <a:solidFill>
                  <a:srgbClr val="FF0000"/>
                </a:solidFill>
              </a:rPr>
              <a:t>08 </a:t>
            </a:r>
            <a:r>
              <a:rPr lang="en-GB" dirty="0">
                <a:solidFill>
                  <a:srgbClr val="FF0000"/>
                </a:solidFill>
              </a:rPr>
              <a:t>- </a:t>
            </a:r>
            <a:r>
              <a:rPr lang="en-US" dirty="0">
                <a:solidFill>
                  <a:srgbClr val="FF0000"/>
                </a:solidFill>
              </a:rPr>
              <a:t>Identify the </a:t>
            </a:r>
            <a:r>
              <a:rPr lang="en-US" dirty="0" smtClean="0">
                <a:solidFill>
                  <a:srgbClr val="FF0000"/>
                </a:solidFill>
              </a:rPr>
              <a:t>different strategies of marketing </a:t>
            </a:r>
            <a:r>
              <a:rPr lang="en-US" dirty="0">
                <a:solidFill>
                  <a:srgbClr val="FF0000"/>
                </a:solidFill>
              </a:rPr>
              <a:t>for INK and outline the benefits to a company like INK of </a:t>
            </a:r>
            <a:r>
              <a:rPr lang="en-US" dirty="0" smtClean="0">
                <a:solidFill>
                  <a:srgbClr val="FF0000"/>
                </a:solidFill>
              </a:rPr>
              <a:t>using each of these.</a:t>
            </a:r>
            <a:endParaRPr lang="en-US" dirty="0" smtClean="0"/>
          </a:p>
        </p:txBody>
      </p:sp>
      <p:sp>
        <p:nvSpPr>
          <p:cNvPr id="14" name="Title 2"/>
          <p:cNvSpPr>
            <a:spLocks noGrp="1"/>
          </p:cNvSpPr>
          <p:nvPr>
            <p:ph type="title"/>
          </p:nvPr>
        </p:nvSpPr>
        <p:spPr>
          <a:xfrm>
            <a:off x="70266" y="72008"/>
            <a:ext cx="8859452" cy="548680"/>
          </a:xfrm>
        </p:spPr>
        <p:txBody>
          <a:bodyPr>
            <a:noAutofit/>
          </a:bodyPr>
          <a:lstStyle/>
          <a:p>
            <a:r>
              <a:rPr lang="en-US" sz="2800" dirty="0" smtClean="0"/>
              <a:t>P3.1 – </a:t>
            </a:r>
            <a:r>
              <a:rPr lang="en-GB" sz="3200" dirty="0"/>
              <a:t>Different </a:t>
            </a:r>
            <a:r>
              <a:rPr lang="en-GB" sz="3200" dirty="0" smtClean="0"/>
              <a:t>Marketing Strategies</a:t>
            </a:r>
            <a:endParaRPr lang="en-US" sz="28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0312" y="1268760"/>
            <a:ext cx="1440161" cy="1467164"/>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0312" y="2953673"/>
            <a:ext cx="1440161" cy="1440161"/>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380312" y="4611582"/>
            <a:ext cx="1440161" cy="1728192"/>
          </a:xfrm>
          <a:prstGeom prst="rect">
            <a:avLst/>
          </a:prstGeom>
        </p:spPr>
      </p:pic>
    </p:spTree>
    <p:extLst>
      <p:ext uri="{BB962C8B-B14F-4D97-AF65-F5344CB8AC3E}">
        <p14:creationId xmlns:p14="http://schemas.microsoft.com/office/powerpoint/2010/main" val="3427992472"/>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632311"/>
          </a:xfrm>
          <a:prstGeom prst="rect">
            <a:avLst/>
          </a:prstGeom>
        </p:spPr>
        <p:txBody>
          <a:bodyPr wrap="square">
            <a:spAutoFit/>
          </a:bodyPr>
          <a:lstStyle/>
          <a:p>
            <a:pPr marL="342900" indent="-342900">
              <a:buClr>
                <a:srgbClr val="C00000"/>
              </a:buClr>
              <a:buFont typeface="Wingdings 3" panose="05040102010807070707" pitchFamily="18" charset="2"/>
              <a:buChar char=""/>
            </a:pPr>
            <a:r>
              <a:rPr lang="en-US" sz="1500" dirty="0" smtClean="0"/>
              <a:t>The different approaches </a:t>
            </a:r>
            <a:r>
              <a:rPr lang="en-US" sz="1500" dirty="0"/>
              <a:t>to </a:t>
            </a:r>
            <a:r>
              <a:rPr lang="en-US" sz="1500" dirty="0" smtClean="0"/>
              <a:t>marketing can be influenced by a range of factors, specifically the product or service itself. You cannot use the same kind of marketing on a can of juice as you would for a dentist. The separations include product and market based limits such as: </a:t>
            </a:r>
            <a:endParaRPr lang="en-US" sz="1500" dirty="0"/>
          </a:p>
          <a:p>
            <a:pPr marL="342900" indent="-342900">
              <a:buClr>
                <a:srgbClr val="C00000"/>
              </a:buClr>
              <a:buFont typeface="Wingdings 3" panose="05040102010807070707" pitchFamily="18" charset="2"/>
              <a:buChar char=""/>
            </a:pPr>
            <a:r>
              <a:rPr lang="en-US" sz="1500" b="1" dirty="0" smtClean="0"/>
              <a:t>Niche </a:t>
            </a:r>
            <a:r>
              <a:rPr lang="en-US" sz="1500" b="1" dirty="0"/>
              <a:t>marketing </a:t>
            </a:r>
            <a:r>
              <a:rPr lang="en-US" sz="1500" dirty="0"/>
              <a:t>(e.g. small market segment, focusing a product or service on a subset of the market, defines the product features aimed at satisfying specific market needs) </a:t>
            </a:r>
            <a:r>
              <a:rPr lang="en-US" sz="1500" dirty="0" smtClean="0"/>
              <a:t>– for example valentines cards are sold the majority of time during Valentines day, and roses, tulips etc., have the same subsidiary need at that time. </a:t>
            </a:r>
            <a:endParaRPr lang="en-US" sz="1500" dirty="0"/>
          </a:p>
          <a:p>
            <a:pPr marL="342900" indent="-342900">
              <a:buClr>
                <a:srgbClr val="C00000"/>
              </a:buClr>
              <a:buFont typeface="Wingdings 3" panose="05040102010807070707" pitchFamily="18" charset="2"/>
              <a:buChar char=""/>
            </a:pPr>
            <a:r>
              <a:rPr lang="en-US" sz="1500" b="1" dirty="0" smtClean="0"/>
              <a:t>Mass </a:t>
            </a:r>
            <a:r>
              <a:rPr lang="en-US" sz="1500" b="1" dirty="0"/>
              <a:t>marketing </a:t>
            </a:r>
            <a:r>
              <a:rPr lang="en-US" sz="1500" dirty="0"/>
              <a:t>(e.g. appeals to whole market, segment, focuses on high sales and low prices) </a:t>
            </a:r>
            <a:r>
              <a:rPr lang="en-US" sz="1500" dirty="0" smtClean="0"/>
              <a:t>– For example Coca-Cola, iPhone, PS4, Broadband etc., are all aimed at a wide demographic, psychographic and </a:t>
            </a:r>
            <a:r>
              <a:rPr lang="en-US" sz="1500" dirty="0" err="1" smtClean="0"/>
              <a:t>behavioural</a:t>
            </a:r>
            <a:r>
              <a:rPr lang="en-US" sz="1500" dirty="0" smtClean="0"/>
              <a:t> need. </a:t>
            </a:r>
            <a:endParaRPr lang="en-US" sz="1500" dirty="0"/>
          </a:p>
          <a:p>
            <a:pPr marL="342900" indent="-342900">
              <a:buClr>
                <a:srgbClr val="C00000"/>
              </a:buClr>
              <a:buFont typeface="Wingdings 3" panose="05040102010807070707" pitchFamily="18" charset="2"/>
              <a:buChar char=""/>
            </a:pPr>
            <a:r>
              <a:rPr lang="en-US" sz="1500" b="1" dirty="0" smtClean="0"/>
              <a:t>Product-led/product </a:t>
            </a:r>
            <a:r>
              <a:rPr lang="en-US" sz="1500" b="1" dirty="0"/>
              <a:t>orientation </a:t>
            </a:r>
            <a:r>
              <a:rPr lang="en-US" sz="1500" dirty="0"/>
              <a:t>(e.g. primary focus is on its product, strategy in which a product or service is developed before the business has determined its market, focus on quality and design of product) </a:t>
            </a:r>
            <a:r>
              <a:rPr lang="en-US" sz="1500" dirty="0" smtClean="0"/>
              <a:t>– Companies who make the product first, an innovation to fill a need and then try to find a market for them such as a dentist getting qualified and then finding a location where there is a demand.</a:t>
            </a:r>
            <a:endParaRPr lang="en-US" sz="1500" dirty="0"/>
          </a:p>
          <a:p>
            <a:pPr marL="342900" indent="-342900">
              <a:buClr>
                <a:srgbClr val="C00000"/>
              </a:buClr>
              <a:buFont typeface="Wingdings 3" panose="05040102010807070707" pitchFamily="18" charset="2"/>
              <a:buChar char=""/>
            </a:pPr>
            <a:r>
              <a:rPr lang="en-US" sz="1500" b="1" dirty="0" smtClean="0"/>
              <a:t>Market-led/market </a:t>
            </a:r>
            <a:r>
              <a:rPr lang="en-US" sz="1500" b="1" dirty="0"/>
              <a:t>orientation </a:t>
            </a:r>
            <a:r>
              <a:rPr lang="en-US" sz="1500" dirty="0"/>
              <a:t>(e.g. uses market statistics to determine what customers will buy and then produces a product or service to meet those needs) </a:t>
            </a:r>
            <a:r>
              <a:rPr lang="en-US" sz="1500" dirty="0" smtClean="0"/>
              <a:t>– Companies who gear themselves for a market that exists and then make a product for that market, such as VR.</a:t>
            </a:r>
            <a:endParaRPr lang="en-US" sz="1500" dirty="0"/>
          </a:p>
          <a:p>
            <a:pPr marL="342900" indent="-342900">
              <a:buClr>
                <a:srgbClr val="C00000"/>
              </a:buClr>
              <a:buFont typeface="Wingdings 3" panose="05040102010807070707" pitchFamily="18" charset="2"/>
              <a:buChar char=""/>
            </a:pPr>
            <a:r>
              <a:rPr lang="en-US" sz="1500" b="1" dirty="0" smtClean="0"/>
              <a:t>Asset-led</a:t>
            </a:r>
            <a:r>
              <a:rPr lang="en-US" sz="1500" dirty="0" smtClean="0"/>
              <a:t> </a:t>
            </a:r>
            <a:r>
              <a:rPr lang="en-US" sz="1500" dirty="0"/>
              <a:t>(e.g. uses product strengths and the needs of the market, strategy in which attributes of the product are used to market the product</a:t>
            </a:r>
            <a:r>
              <a:rPr lang="en-US" sz="1500" dirty="0" smtClean="0"/>
              <a:t>)</a:t>
            </a:r>
            <a:r>
              <a:rPr lang="en-GB" sz="1500" dirty="0"/>
              <a:t> </a:t>
            </a:r>
            <a:r>
              <a:rPr lang="en-GB" sz="1500" dirty="0" smtClean="0"/>
              <a:t>– Examples include computer and laptop companies who have a small degree of variety in their products and spec up something on it for the market e.g. Dell gaming Laptop with memory and graphics, or Apple Laptop for size and compatibility with certain software.</a:t>
            </a:r>
          </a:p>
          <a:p>
            <a:pPr marL="342900" indent="-342900">
              <a:buClr>
                <a:srgbClr val="C00000"/>
              </a:buClr>
              <a:buFont typeface="Wingdings 3" panose="05040102010807070707" pitchFamily="18" charset="2"/>
              <a:buChar char=""/>
            </a:pPr>
            <a:r>
              <a:rPr lang="en-GB" sz="1500" dirty="0" smtClean="0"/>
              <a:t>See slides for details.</a:t>
            </a:r>
            <a:endParaRPr lang="en-GB" sz="150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 Approaches to Marketing – Niche vs Mass</a:t>
            </a:r>
            <a:endParaRPr lang="en-US" sz="3200" dirty="0"/>
          </a:p>
        </p:txBody>
      </p:sp>
    </p:spTree>
    <p:extLst>
      <p:ext uri="{BB962C8B-B14F-4D97-AF65-F5344CB8AC3E}">
        <p14:creationId xmlns:p14="http://schemas.microsoft.com/office/powerpoint/2010/main" val="963894587"/>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696431"/>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2000" dirty="0"/>
              <a:t>Many people in business want to make a living but are not interested in becoming a business icon like Richard Branson or James Dyson. They may be very happy catering for a niche market. Niche markets are often a little less competitive than mass markets. Businesses that cater for mass markets may not find it profitable to aim their marketing at small, rather individualistic niche markets. That said, new technologies are making short production runs cheaper, so some big companies are now looking at niche markets. Nevertheless, niche markets offer frequent opportunities for imaginative product differentiation.</a:t>
            </a:r>
          </a:p>
          <a:p>
            <a:pPr marL="360363" indent="-360363">
              <a:spcAft>
                <a:spcPts val="500"/>
              </a:spcAft>
              <a:buClr>
                <a:schemeClr val="accent6">
                  <a:lumMod val="50000"/>
                </a:schemeClr>
              </a:buClr>
              <a:buFont typeface="Wingdings 3" panose="05040102010807070707" pitchFamily="18" charset="2"/>
              <a:buChar char=""/>
            </a:pPr>
            <a:r>
              <a:rPr lang="en-US" sz="2000" dirty="0"/>
              <a:t>With slightly less competition, businesses in niche markets may be able to charge higher prices. They can concentrate on the specific needs of customers in their niche. A delicatessen located near to a giant supermarket may be able to compete on the quality and variety of its stock, even though the supermarket will be competing on price. Convenience stores, whose niche is the group of people living nearby, will almost always charge significantly more than the supermarket. They have to because they cannot buy in bulk, so costs are higher. But if customers value convenience, they will survive</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dirty="0" smtClean="0"/>
              <a:t>P4.1 </a:t>
            </a:r>
            <a:r>
              <a:rPr lang="en-GB" dirty="0"/>
              <a:t>– </a:t>
            </a:r>
            <a:r>
              <a:rPr lang="en-US" dirty="0" smtClean="0"/>
              <a:t>Niche Markets</a:t>
            </a:r>
            <a:endParaRPr lang="en-GB" sz="4000" dirty="0"/>
          </a:p>
        </p:txBody>
      </p:sp>
    </p:spTree>
    <p:extLst>
      <p:ext uri="{BB962C8B-B14F-4D97-AF65-F5344CB8AC3E}">
        <p14:creationId xmlns:p14="http://schemas.microsoft.com/office/powerpoint/2010/main" val="2525791209"/>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908341" cy="4098558"/>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dirty="0" smtClean="0"/>
              <a:t>Some </a:t>
            </a:r>
            <a:r>
              <a:rPr lang="en-US" dirty="0"/>
              <a:t>niche markets arise from special personal interests. Model railway </a:t>
            </a:r>
            <a:r>
              <a:rPr lang="en-US" dirty="0" smtClean="0"/>
              <a:t>fans </a:t>
            </a:r>
            <a:r>
              <a:rPr lang="en-US" dirty="0"/>
              <a:t>may buy their </a:t>
            </a:r>
            <a:r>
              <a:rPr lang="en-US" dirty="0" smtClean="0"/>
              <a:t>items from </a:t>
            </a:r>
            <a:r>
              <a:rPr lang="en-US" dirty="0"/>
              <a:t>internet suppliers who can sell across a huge </a:t>
            </a:r>
            <a:r>
              <a:rPr lang="en-US" dirty="0" smtClean="0"/>
              <a:t>area, keeping </a:t>
            </a:r>
            <a:r>
              <a:rPr lang="en-US" dirty="0"/>
              <a:t>overheads low because they do not need a High Street retail outlet with high rent, and can access a large enough market to make a living. </a:t>
            </a:r>
            <a:endParaRPr lang="en-US" dirty="0" smtClean="0"/>
          </a:p>
          <a:p>
            <a:pPr marL="360363" indent="-360363">
              <a:spcAft>
                <a:spcPts val="500"/>
              </a:spcAft>
              <a:buClr>
                <a:schemeClr val="accent6">
                  <a:lumMod val="50000"/>
                </a:schemeClr>
              </a:buClr>
              <a:buFont typeface="Wingdings 3" panose="05040102010807070707" pitchFamily="18" charset="2"/>
              <a:buChar char=""/>
            </a:pPr>
            <a:r>
              <a:rPr lang="en-US" dirty="0" smtClean="0"/>
              <a:t>However</a:t>
            </a:r>
            <a:r>
              <a:rPr lang="en-US" dirty="0"/>
              <a:t>, many people think they can make a living from a niche market, only to find that their costs are still greater than their sales revenue because the market is just not large enough to support them.</a:t>
            </a:r>
          </a:p>
          <a:p>
            <a:pPr marL="360363" indent="-360363">
              <a:spcAft>
                <a:spcPts val="500"/>
              </a:spcAft>
              <a:buClr>
                <a:schemeClr val="accent6">
                  <a:lumMod val="50000"/>
                </a:schemeClr>
              </a:buClr>
              <a:buFont typeface="Wingdings 3" panose="05040102010807070707" pitchFamily="18" charset="2"/>
              <a:buChar char=""/>
            </a:pPr>
            <a:r>
              <a:rPr lang="en-US" dirty="0"/>
              <a:t>Many </a:t>
            </a:r>
            <a:r>
              <a:rPr lang="en-US" dirty="0" smtClean="0"/>
              <a:t>a business person has </a:t>
            </a:r>
            <a:r>
              <a:rPr lang="en-US" dirty="0"/>
              <a:t>started out by identifying a business opportunity when they have failed to find a product or service </a:t>
            </a:r>
            <a:r>
              <a:rPr lang="en-US" dirty="0" smtClean="0"/>
              <a:t>themselves, </a:t>
            </a:r>
            <a:r>
              <a:rPr lang="en-US" dirty="0"/>
              <a:t>but it requires very careful market research and marketing strategies that are closely linked to the specific circumstances.</a:t>
            </a:r>
          </a:p>
        </p:txBody>
      </p:sp>
      <p:sp>
        <p:nvSpPr>
          <p:cNvPr id="6" name="Title 1"/>
          <p:cNvSpPr>
            <a:spLocks noGrp="1"/>
          </p:cNvSpPr>
          <p:nvPr>
            <p:ph type="title"/>
          </p:nvPr>
        </p:nvSpPr>
        <p:spPr>
          <a:xfrm>
            <a:off x="35496" y="72008"/>
            <a:ext cx="7704856" cy="548680"/>
          </a:xfrm>
        </p:spPr>
        <p:txBody>
          <a:bodyPr>
            <a:noAutofit/>
          </a:bodyPr>
          <a:lstStyle/>
          <a:p>
            <a:r>
              <a:rPr lang="en-IE" dirty="0" smtClean="0"/>
              <a:t>P4.1 – Niche Markets</a:t>
            </a:r>
            <a:endParaRPr lang="en-GB" sz="4000" dirty="0"/>
          </a:p>
        </p:txBody>
      </p:sp>
      <p:pic>
        <p:nvPicPr>
          <p:cNvPr id="6146" name="Picture 2" descr="Image result for niche marke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1096426"/>
            <a:ext cx="1705883" cy="127941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niche markets exampl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288" y="2420888"/>
            <a:ext cx="1705883" cy="1106614"/>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288" y="3626271"/>
            <a:ext cx="1705883" cy="153092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51520" y="5192032"/>
            <a:ext cx="8623078" cy="1477328"/>
          </a:xfrm>
          <a:prstGeom prst="rect">
            <a:avLst/>
          </a:prstGeom>
          <a:solidFill>
            <a:srgbClr val="FFC000"/>
          </a:solidFill>
          <a:ln w="57150">
            <a:solidFill>
              <a:srgbClr val="002060"/>
            </a:solidFill>
          </a:ln>
        </p:spPr>
        <p:txBody>
          <a:bodyPr wrap="square">
            <a:spAutoFit/>
          </a:bodyPr>
          <a:lstStyle/>
          <a:p>
            <a:pPr algn="just">
              <a:spcBef>
                <a:spcPts val="0"/>
              </a:spcBef>
              <a:spcAft>
                <a:spcPts val="0"/>
              </a:spcAft>
            </a:pPr>
            <a:r>
              <a:rPr lang="en-US" b="1" i="1" dirty="0" smtClean="0">
                <a:latin typeface="Arial" panose="020B0604020202020204" pitchFamily="34" charset="0"/>
                <a:ea typeface="Segoe UI" panose="020B0502040204020203" pitchFamily="34" charset="0"/>
                <a:cs typeface="Arial" panose="020B0604020202020204" pitchFamily="34" charset="0"/>
              </a:rPr>
              <a:t>Special </a:t>
            </a:r>
            <a:r>
              <a:rPr lang="en-US" b="1" i="1" dirty="0">
                <a:latin typeface="Arial" panose="020B0604020202020204" pitchFamily="34" charset="0"/>
                <a:ea typeface="Segoe UI" panose="020B0502040204020203" pitchFamily="34" charset="0"/>
                <a:cs typeface="Arial" panose="020B0604020202020204" pitchFamily="34" charset="0"/>
              </a:rPr>
              <a:t>tip</a:t>
            </a:r>
            <a:endParaRPr lang="en-GB" b="1" i="1" dirty="0">
              <a:latin typeface="Arial" panose="020B0604020202020204" pitchFamily="34" charset="0"/>
              <a:ea typeface="Segoe UI" panose="020B0502040204020203" pitchFamily="34" charset="0"/>
              <a:cs typeface="Arial" panose="020B0604020202020204" pitchFamily="34" charset="0"/>
            </a:endParaRPr>
          </a:p>
          <a:p>
            <a:pPr marR="203200" algn="just">
              <a:spcBef>
                <a:spcPts val="0"/>
              </a:spcBef>
              <a:spcAft>
                <a:spcPts val="0"/>
              </a:spcAft>
            </a:pPr>
            <a:r>
              <a:rPr lang="en-US" dirty="0">
                <a:latin typeface="Arial" panose="020B0604020202020204" pitchFamily="34" charset="0"/>
                <a:ea typeface="Segoe UI" panose="020B0502040204020203" pitchFamily="34" charset="0"/>
                <a:cs typeface="Arial" panose="020B0604020202020204" pitchFamily="34" charset="0"/>
              </a:rPr>
              <a:t>Students are correctly taught that marketing objectives should be SMART, an acronym that stands for specific, measured, agreed, realistic, and time specific. When using this in an examination situation, always try to put the message into the context of the chosen firm</a:t>
            </a:r>
            <a:r>
              <a:rPr lang="en-US" dirty="0" smtClean="0">
                <a:latin typeface="Arial" panose="020B0604020202020204" pitchFamily="34" charset="0"/>
                <a:ea typeface="Segoe UI" panose="020B0502040204020203" pitchFamily="34" charset="0"/>
                <a:cs typeface="Arial" panose="020B0604020202020204" pitchFamily="34" charset="0"/>
              </a:rPr>
              <a:t>.</a:t>
            </a:r>
            <a:endParaRPr lang="en-GB" dirty="0"/>
          </a:p>
        </p:txBody>
      </p:sp>
    </p:spTree>
    <p:extLst>
      <p:ext uri="{BB962C8B-B14F-4D97-AF65-F5344CB8AC3E}">
        <p14:creationId xmlns:p14="http://schemas.microsoft.com/office/powerpoint/2010/main" val="1937488182"/>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71269"/>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1830" dirty="0"/>
              <a:t>The vast majority of businesses start off small and many stay that way. Very few owners can afford to target a mass market as a business objective. Some highly specialised producers thrive as small or medium sized enterprises. Those that do target growth have to have enough cash to pay for expanded marketing operations. Inevitably, achieving growth may take time and a substantial investment.</a:t>
            </a:r>
          </a:p>
          <a:p>
            <a:pPr marL="360363" indent="-360363">
              <a:spcAft>
                <a:spcPts val="500"/>
              </a:spcAft>
              <a:buClr>
                <a:schemeClr val="accent6">
                  <a:lumMod val="50000"/>
                </a:schemeClr>
              </a:buClr>
              <a:buFont typeface="Wingdings 3" panose="05040102010807070707" pitchFamily="18" charset="2"/>
              <a:buChar char=""/>
            </a:pPr>
            <a:r>
              <a:rPr lang="en-US" sz="1830" dirty="0"/>
              <a:t>The new nursery described </a:t>
            </a:r>
            <a:r>
              <a:rPr lang="en-US" sz="1830" dirty="0" smtClean="0"/>
              <a:t>previously </a:t>
            </a:r>
            <a:r>
              <a:rPr lang="en-US" sz="1830" dirty="0"/>
              <a:t>would always be a small business, although the Simpsons might decide to expand by opening nurseries in different locations. Even so it is likely to be in a niche market because nurseries need to be conveniently located and there would be few cost savings associated with being part of a larger organisation. In contrast, </a:t>
            </a:r>
            <a:r>
              <a:rPr lang="en-US" sz="1830" dirty="0" smtClean="0"/>
              <a:t>Dyson </a:t>
            </a:r>
            <a:r>
              <a:rPr lang="en-US" sz="1830" dirty="0"/>
              <a:t>hoped for a mass market for its innovative vacuum cleaners right from the start.</a:t>
            </a:r>
          </a:p>
          <a:p>
            <a:pPr marL="360363" indent="-360363">
              <a:spcAft>
                <a:spcPts val="500"/>
              </a:spcAft>
              <a:buClr>
                <a:schemeClr val="accent6">
                  <a:lumMod val="50000"/>
                </a:schemeClr>
              </a:buClr>
              <a:buFont typeface="Wingdings 3" panose="05040102010807070707" pitchFamily="18" charset="2"/>
              <a:buChar char=""/>
            </a:pPr>
            <a:r>
              <a:rPr lang="en-US" sz="1830" dirty="0"/>
              <a:t>In between, the vast majority of businesses start small but expand as soon as they can see that their market has growth potential. Tesco </a:t>
            </a:r>
            <a:r>
              <a:rPr lang="en-US" sz="1830" dirty="0" smtClean="0"/>
              <a:t>provides </a:t>
            </a:r>
            <a:r>
              <a:rPr lang="en-US" sz="1830" dirty="0"/>
              <a:t>a striking example. Many businesses grow up to a certain point, at which their size is appropriate to the product and the market. From then on they do not seek spectacular growth and may choose to follow other paths, for example maintaining sales and market share. </a:t>
            </a:r>
            <a:r>
              <a:rPr lang="en-US" sz="1830" dirty="0" err="1"/>
              <a:t>T.J.Hughes</a:t>
            </a:r>
            <a:r>
              <a:rPr lang="en-US" sz="1830" dirty="0"/>
              <a:t> might have been like </a:t>
            </a:r>
            <a:r>
              <a:rPr lang="en-US" sz="1830" dirty="0" smtClean="0"/>
              <a:t>this. </a:t>
            </a:r>
            <a:endParaRPr lang="en-US" sz="1830" dirty="0"/>
          </a:p>
        </p:txBody>
      </p:sp>
      <p:sp>
        <p:nvSpPr>
          <p:cNvPr id="6" name="Title 1"/>
          <p:cNvSpPr>
            <a:spLocks noGrp="1"/>
          </p:cNvSpPr>
          <p:nvPr>
            <p:ph type="title"/>
          </p:nvPr>
        </p:nvSpPr>
        <p:spPr>
          <a:xfrm>
            <a:off x="35496" y="72008"/>
            <a:ext cx="7704856" cy="548680"/>
          </a:xfrm>
        </p:spPr>
        <p:txBody>
          <a:bodyPr>
            <a:noAutofit/>
          </a:bodyPr>
          <a:lstStyle/>
          <a:p>
            <a:r>
              <a:rPr lang="en-GB" dirty="0" smtClean="0"/>
              <a:t>P4.1 </a:t>
            </a:r>
            <a:r>
              <a:rPr lang="en-GB" dirty="0"/>
              <a:t>– </a:t>
            </a:r>
            <a:r>
              <a:rPr lang="en-US" dirty="0" smtClean="0"/>
              <a:t>Niche or Mass market</a:t>
            </a:r>
            <a:endParaRPr lang="en-GB" sz="4000" dirty="0"/>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06524136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763629"/>
          </a:xfrm>
          <a:prstGeom prst="rect">
            <a:avLst/>
          </a:prstGeom>
        </p:spPr>
        <p:txBody>
          <a:bodyPr wrap="square">
            <a:spAutoFit/>
          </a:bodyPr>
          <a:lstStyle/>
          <a:p>
            <a:pPr>
              <a:spcAft>
                <a:spcPts val="400"/>
              </a:spcAft>
              <a:buClr>
                <a:schemeClr val="accent6">
                  <a:lumMod val="50000"/>
                </a:schemeClr>
              </a:buClr>
            </a:pPr>
            <a:r>
              <a:rPr lang="en-US" sz="1830" b="1" dirty="0">
                <a:solidFill>
                  <a:srgbClr val="0070C0"/>
                </a:solidFill>
              </a:rPr>
              <a:t>Tesco</a:t>
            </a:r>
          </a:p>
          <a:p>
            <a:pPr marL="360363" indent="-360363">
              <a:spcAft>
                <a:spcPts val="400"/>
              </a:spcAft>
              <a:buClr>
                <a:schemeClr val="accent6">
                  <a:lumMod val="50000"/>
                </a:schemeClr>
              </a:buClr>
              <a:buFont typeface="Wingdings 3" panose="05040102010807070707" pitchFamily="18" charset="2"/>
              <a:buChar char=""/>
            </a:pPr>
            <a:r>
              <a:rPr lang="en-US" sz="1830" dirty="0">
                <a:solidFill>
                  <a:srgbClr val="0070C0"/>
                </a:solidFill>
              </a:rPr>
              <a:t>It is unlikely that Jack Cohen, the founder of Tesco, the leading British supermarket, thought much about global domination when he set out to sell surplus groceries from a stall in London in 1919, yet he expanded quickly, floating the company on the London Stock Exchange in 1947. Tesco's growth was a mixture of organic growth and acquisition. (Organic growth means that the business expands from within, i.e. by creating more and bigger supermarkets. Acquisition means taking over or merging with other companies, so gaining control of their supermarkets without having to set them up.) With both, the company steadily increased sales, revenue, profit and market share.</a:t>
            </a:r>
          </a:p>
          <a:p>
            <a:pPr marL="360363" indent="-360363">
              <a:spcAft>
                <a:spcPts val="400"/>
              </a:spcAft>
              <a:buClr>
                <a:schemeClr val="accent6">
                  <a:lumMod val="50000"/>
                </a:schemeClr>
              </a:buClr>
              <a:buFont typeface="Wingdings 3" panose="05040102010807070707" pitchFamily="18" charset="2"/>
              <a:buChar char=""/>
            </a:pPr>
            <a:r>
              <a:rPr lang="en-US" sz="1830" dirty="0">
                <a:solidFill>
                  <a:srgbClr val="0070C0"/>
                </a:solidFill>
              </a:rPr>
              <a:t>Tesco appears to have gained its USP by appealing to all segments of the market and marketing has probably played a key part in this, enabling the firm to get a competitive advantage over its rivals.</a:t>
            </a:r>
          </a:p>
          <a:p>
            <a:pPr>
              <a:spcAft>
                <a:spcPts val="400"/>
              </a:spcAft>
              <a:buClr>
                <a:schemeClr val="accent6">
                  <a:lumMod val="50000"/>
                </a:schemeClr>
              </a:buClr>
            </a:pPr>
            <a:r>
              <a:rPr lang="en-US" sz="1830" b="1" dirty="0" smtClean="0">
                <a:solidFill>
                  <a:srgbClr val="FF0000"/>
                </a:solidFill>
              </a:rPr>
              <a:t>Discussion</a:t>
            </a:r>
            <a:endParaRPr lang="en-US" sz="1830" b="1" dirty="0">
              <a:solidFill>
                <a:srgbClr val="FF0000"/>
              </a:solidFill>
            </a:endParaRPr>
          </a:p>
          <a:p>
            <a:pPr marL="360363" indent="-360363">
              <a:spcAft>
                <a:spcPts val="400"/>
              </a:spcAft>
              <a:buClr>
                <a:schemeClr val="accent6">
                  <a:lumMod val="50000"/>
                </a:schemeClr>
              </a:buClr>
              <a:buFont typeface="+mj-lt"/>
              <a:buAutoNum type="arabicPeriod"/>
            </a:pPr>
            <a:r>
              <a:rPr lang="en-US" sz="1830" dirty="0" smtClean="0">
                <a:solidFill>
                  <a:srgbClr val="FF0000"/>
                </a:solidFill>
              </a:rPr>
              <a:t>Explain </a:t>
            </a:r>
            <a:r>
              <a:rPr lang="en-US" sz="1830" dirty="0">
                <a:solidFill>
                  <a:srgbClr val="FF0000"/>
                </a:solidFill>
              </a:rPr>
              <a:t>why Tesco might be described as successful, giving as many reasons as you can.</a:t>
            </a:r>
          </a:p>
          <a:p>
            <a:pPr marL="360363" indent="-360363">
              <a:spcAft>
                <a:spcPts val="400"/>
              </a:spcAft>
              <a:buClr>
                <a:schemeClr val="accent6">
                  <a:lumMod val="50000"/>
                </a:schemeClr>
              </a:buClr>
              <a:buFont typeface="+mj-lt"/>
              <a:buAutoNum type="arabicPeriod"/>
            </a:pPr>
            <a:r>
              <a:rPr lang="en-US" sz="1830" dirty="0" smtClean="0">
                <a:solidFill>
                  <a:srgbClr val="FF0000"/>
                </a:solidFill>
              </a:rPr>
              <a:t>List </a:t>
            </a:r>
            <a:r>
              <a:rPr lang="en-US" sz="1830" dirty="0">
                <a:solidFill>
                  <a:srgbClr val="FF0000"/>
                </a:solidFill>
              </a:rPr>
              <a:t>all the examples you can of Tesco's measures to retain customers and increase sales revenue.</a:t>
            </a:r>
          </a:p>
        </p:txBody>
      </p:sp>
      <p:sp>
        <p:nvSpPr>
          <p:cNvPr id="6" name="Title 1"/>
          <p:cNvSpPr>
            <a:spLocks noGrp="1"/>
          </p:cNvSpPr>
          <p:nvPr>
            <p:ph type="title"/>
          </p:nvPr>
        </p:nvSpPr>
        <p:spPr>
          <a:xfrm>
            <a:off x="35496" y="72008"/>
            <a:ext cx="7704856" cy="548680"/>
          </a:xfrm>
        </p:spPr>
        <p:txBody>
          <a:bodyPr>
            <a:noAutofit/>
          </a:bodyPr>
          <a:lstStyle/>
          <a:p>
            <a:r>
              <a:rPr lang="en-GB" dirty="0" smtClean="0"/>
              <a:t>P4.1 – </a:t>
            </a:r>
            <a:r>
              <a:rPr lang="en-US" dirty="0" smtClean="0"/>
              <a:t>Mass markets</a:t>
            </a:r>
            <a:endParaRPr lang="en-GB" sz="4000" dirty="0"/>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66143785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P4.1 – </a:t>
            </a:r>
            <a:r>
              <a:rPr lang="en-US" dirty="0" smtClean="0"/>
              <a:t>Mass markets</a:t>
            </a:r>
            <a:endParaRPr lang="en-GB" sz="4000" dirty="0"/>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2530" name="Picture 2" descr="Image result for tesco's business model"/>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323528" y="1158974"/>
            <a:ext cx="8496944" cy="342215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8" action="ppaction://hlinkfile"/>
          </p:cNvPr>
          <p:cNvSpPr txBox="1"/>
          <p:nvPr/>
        </p:nvSpPr>
        <p:spPr>
          <a:xfrm>
            <a:off x="3867430" y="4723236"/>
            <a:ext cx="1280634" cy="338554"/>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lIns="36000" rIns="36000" rtlCol="0">
            <a:spAutoFit/>
          </a:bodyPr>
          <a:lstStyle/>
          <a:p>
            <a:pPr algn="ctr"/>
            <a:r>
              <a:rPr lang="en-GB" sz="1600" b="1" dirty="0" smtClean="0">
                <a:sym typeface="Wingdings 3" panose="05040102010807070707" pitchFamily="18" charset="2"/>
              </a:rPr>
              <a:t></a:t>
            </a:r>
            <a:r>
              <a:rPr lang="en-GB" sz="1600" dirty="0" smtClean="0">
                <a:sym typeface="Wingdings 3" panose="05040102010807070707" pitchFamily="18" charset="2"/>
              </a:rPr>
              <a:t> </a:t>
            </a:r>
            <a:r>
              <a:rPr lang="en-GB" sz="1600" dirty="0" smtClean="0"/>
              <a:t>Click Here</a:t>
            </a:r>
            <a:endParaRPr lang="en-GB" sz="1600" dirty="0"/>
          </a:p>
        </p:txBody>
      </p:sp>
      <p:pic>
        <p:nvPicPr>
          <p:cNvPr id="4" name="Unit 02 - 2 - Tesco Business Mode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251520" y="4723236"/>
            <a:ext cx="3459776" cy="1946124"/>
          </a:xfrm>
          <a:prstGeom prst="rect">
            <a:avLst/>
          </a:prstGeom>
        </p:spPr>
      </p:pic>
      <p:sp>
        <p:nvSpPr>
          <p:cNvPr id="9" name="TextBox 8">
            <a:hlinkClick r:id="rId10" action="ppaction://hlinkfile"/>
          </p:cNvPr>
          <p:cNvSpPr txBox="1"/>
          <p:nvPr/>
        </p:nvSpPr>
        <p:spPr>
          <a:xfrm>
            <a:off x="3859248" y="6293003"/>
            <a:ext cx="1280634" cy="338554"/>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rIns="36000" rtlCol="0">
            <a:spAutoFit/>
          </a:bodyPr>
          <a:lstStyle/>
          <a:p>
            <a:pPr algn="ctr"/>
            <a:r>
              <a:rPr lang="en-GB" sz="1600" dirty="0" smtClean="0"/>
              <a:t>Click Here </a:t>
            </a:r>
            <a:r>
              <a:rPr lang="en-GB" sz="1600" b="1" dirty="0" smtClean="0">
                <a:sym typeface="Wingdings 3" panose="05040102010807070707" pitchFamily="18" charset="2"/>
              </a:rPr>
              <a:t></a:t>
            </a:r>
            <a:endParaRPr lang="en-GB" sz="1600" b="1" dirty="0"/>
          </a:p>
        </p:txBody>
      </p:sp>
      <p:pic>
        <p:nvPicPr>
          <p:cNvPr id="5" name="Unit 02 - 1 - Tescos woes">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5436095" y="4723236"/>
            <a:ext cx="3392571" cy="190832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8762569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68752" cy="4726422"/>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1810" dirty="0"/>
              <a:t>A key factor in business decisions about growth is whether there are potential economies of scale. </a:t>
            </a:r>
            <a:r>
              <a:rPr lang="en-US" sz="1810" dirty="0" smtClean="0"/>
              <a:t>These </a:t>
            </a:r>
            <a:r>
              <a:rPr lang="en-US" sz="1810" b="1" dirty="0" smtClean="0">
                <a:solidFill>
                  <a:srgbClr val="FF0000"/>
                </a:solidFill>
              </a:rPr>
              <a:t>economies of scale </a:t>
            </a:r>
            <a:r>
              <a:rPr lang="en-US" sz="1810" dirty="0" smtClean="0"/>
              <a:t>exist </a:t>
            </a:r>
            <a:r>
              <a:rPr lang="en-US" sz="1810" dirty="0"/>
              <a:t>when expanding output leads to falling costs per unit. Sometimes there are technical reasons for this</a:t>
            </a:r>
          </a:p>
          <a:p>
            <a:pPr marL="360363" indent="-360363">
              <a:spcAft>
                <a:spcPts val="500"/>
              </a:spcAft>
              <a:buClr>
                <a:schemeClr val="accent6">
                  <a:lumMod val="50000"/>
                </a:schemeClr>
              </a:buClr>
              <a:buFont typeface="Wingdings 3" panose="05040102010807070707" pitchFamily="18" charset="2"/>
              <a:buChar char=""/>
            </a:pPr>
            <a:r>
              <a:rPr lang="en-US" sz="1810" dirty="0"/>
              <a:t>- using bigger and more technically advanced machines in manufacturing may cuts costs dramatically. So the most competitive producer may also be the biggest. Falling costs make it easy to create a mass market because prices can be cut, bringing products within reach for people who previously could not afford them.</a:t>
            </a:r>
          </a:p>
          <a:p>
            <a:pPr marL="360363" indent="-360363">
              <a:spcAft>
                <a:spcPts val="500"/>
              </a:spcAft>
              <a:buClr>
                <a:schemeClr val="accent6">
                  <a:lumMod val="50000"/>
                </a:schemeClr>
              </a:buClr>
              <a:buFont typeface="Wingdings 3" panose="05040102010807070707" pitchFamily="18" charset="2"/>
              <a:buChar char=""/>
            </a:pPr>
            <a:r>
              <a:rPr lang="en-US" sz="1810" dirty="0"/>
              <a:t>Economies of scale can also be very important in marketing. You can see that expensive TV adverts may be just the way to create a mass market, but the business has to be big enough to afford them. This cuts both ways: if a mass market can be created, the advertising costs could be small in comparison to the extra sales revenue achieved.</a:t>
            </a:r>
          </a:p>
        </p:txBody>
      </p:sp>
      <p:sp>
        <p:nvSpPr>
          <p:cNvPr id="6" name="Title 1"/>
          <p:cNvSpPr>
            <a:spLocks noGrp="1"/>
          </p:cNvSpPr>
          <p:nvPr>
            <p:ph type="title"/>
          </p:nvPr>
        </p:nvSpPr>
        <p:spPr>
          <a:xfrm>
            <a:off x="35496" y="72008"/>
            <a:ext cx="7704856" cy="548680"/>
          </a:xfrm>
        </p:spPr>
        <p:txBody>
          <a:bodyPr>
            <a:noAutofit/>
          </a:bodyPr>
          <a:lstStyle/>
          <a:p>
            <a:r>
              <a:rPr lang="en-GB" dirty="0" smtClean="0"/>
              <a:t>P4.1 </a:t>
            </a:r>
            <a:r>
              <a:rPr lang="en-GB" dirty="0"/>
              <a:t>– </a:t>
            </a:r>
            <a:r>
              <a:rPr lang="en-US" dirty="0" smtClean="0"/>
              <a:t>Niche or Mass market</a:t>
            </a:r>
            <a:endParaRPr lang="en-GB" sz="4000" dirty="0"/>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7"/>
          <p:cNvSpPr/>
          <p:nvPr/>
        </p:nvSpPr>
        <p:spPr>
          <a:xfrm>
            <a:off x="323528" y="5733256"/>
            <a:ext cx="8568952" cy="923330"/>
          </a:xfrm>
          <a:prstGeom prst="rect">
            <a:avLst/>
          </a:prstGeom>
          <a:solidFill>
            <a:schemeClr val="accent6">
              <a:lumMod val="40000"/>
              <a:lumOff val="60000"/>
            </a:schemeClr>
          </a:solidFill>
          <a:ln w="57150">
            <a:solidFill>
              <a:srgbClr val="002060"/>
            </a:solidFill>
            <a:prstDash val="solid"/>
          </a:ln>
        </p:spPr>
        <p:txBody>
          <a:bodyPr wrap="square">
            <a:spAutoFit/>
          </a:bodyPr>
          <a:lstStyle/>
          <a:p>
            <a:pPr indent="-190500" algn="just">
              <a:spcBef>
                <a:spcPts val="900"/>
              </a:spcBef>
              <a:spcAft>
                <a:spcPts val="0"/>
              </a:spcAft>
            </a:pPr>
            <a:r>
              <a:rPr lang="en-US" b="1" dirty="0"/>
              <a:t>Economies of scale</a:t>
            </a:r>
            <a:r>
              <a:rPr lang="en-US" dirty="0"/>
              <a:t> occur when increasing output leads to lower costs per unit. These may include production costs and marketing costs. There can be financial economies too, as bigger firms are better able to access cheap finance.</a:t>
            </a:r>
            <a:endParaRPr lang="en-GB" dirty="0"/>
          </a:p>
        </p:txBody>
      </p:sp>
      <p:pic>
        <p:nvPicPr>
          <p:cNvPr id="1028" name="Picture 4" descr="Image resul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020272" y="1131834"/>
            <a:ext cx="1872208" cy="141030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0272" y="4221088"/>
            <a:ext cx="1872208" cy="1406633"/>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2723868"/>
            <a:ext cx="1872208" cy="1383354"/>
          </a:xfrm>
          <a:prstGeom prst="rect">
            <a:avLst/>
          </a:prstGeom>
        </p:spPr>
      </p:pic>
    </p:spTree>
    <p:extLst>
      <p:ext uri="{BB962C8B-B14F-4D97-AF65-F5344CB8AC3E}">
        <p14:creationId xmlns:p14="http://schemas.microsoft.com/office/powerpoint/2010/main" val="1722684114"/>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7044878" cy="5613845"/>
          </a:xfrm>
          <a:prstGeom prst="rect">
            <a:avLst/>
          </a:prstGeom>
        </p:spPr>
        <p:txBody>
          <a:bodyPr wrap="square">
            <a:spAutoFit/>
          </a:bodyPr>
          <a:lstStyle/>
          <a:p>
            <a:pPr marL="342900" indent="-342900">
              <a:buClr>
                <a:srgbClr val="B21212"/>
              </a:buClr>
              <a:buFont typeface="Wingdings 3" panose="05040102010807070707" pitchFamily="18" charset="2"/>
              <a:buChar char=""/>
            </a:pPr>
            <a:r>
              <a:rPr lang="en-US" sz="1560" b="1" dirty="0" smtClean="0">
                <a:solidFill>
                  <a:srgbClr val="FF0000"/>
                </a:solidFill>
              </a:rPr>
              <a:t>Product-led/product </a:t>
            </a:r>
            <a:r>
              <a:rPr lang="en-US" sz="1560" b="1" dirty="0">
                <a:solidFill>
                  <a:srgbClr val="FF0000"/>
                </a:solidFill>
              </a:rPr>
              <a:t>orientation </a:t>
            </a:r>
            <a:r>
              <a:rPr lang="en-US" sz="1560" dirty="0"/>
              <a:t>(e.g. primary focus is on its product, strategy in which a product or service is developed before the business has determined its market, focus on quality and design of product) </a:t>
            </a:r>
            <a:r>
              <a:rPr lang="en-US" sz="1560" dirty="0" smtClean="0"/>
              <a:t>– </a:t>
            </a:r>
            <a:r>
              <a:rPr lang="en-US" sz="1560" dirty="0"/>
              <a:t>Firms with a product orientated approach to selling, try to sell whatever they can make, without trying to find out if it's what </a:t>
            </a:r>
            <a:r>
              <a:rPr lang="en-US" sz="1560" dirty="0" smtClean="0"/>
              <a:t>the customers want.</a:t>
            </a:r>
          </a:p>
          <a:p>
            <a:pPr marL="342900" indent="-342900">
              <a:buClr>
                <a:srgbClr val="B21212"/>
              </a:buClr>
              <a:buFont typeface="Wingdings 3" panose="05040102010807070707" pitchFamily="18" charset="2"/>
              <a:buChar char=""/>
            </a:pPr>
            <a:r>
              <a:rPr lang="en-US" sz="1560" dirty="0" smtClean="0"/>
              <a:t>Sony </a:t>
            </a:r>
            <a:r>
              <a:rPr lang="en-US" sz="1560" dirty="0"/>
              <a:t>grew hugely </a:t>
            </a:r>
            <a:r>
              <a:rPr lang="en-US" sz="1560" dirty="0" smtClean="0"/>
              <a:t>successful using </a:t>
            </a:r>
            <a:r>
              <a:rPr lang="en-US" sz="1560" dirty="0"/>
              <a:t>this policy, and became </a:t>
            </a:r>
            <a:r>
              <a:rPr lang="en-US" sz="1560" dirty="0" smtClean="0"/>
              <a:t>famous for </a:t>
            </a:r>
            <a:r>
              <a:rPr lang="en-US" sz="1560" dirty="0"/>
              <a:t>this approach. The most </a:t>
            </a:r>
            <a:r>
              <a:rPr lang="en-US" sz="1560" dirty="0" smtClean="0"/>
              <a:t>clear example </a:t>
            </a:r>
            <a:r>
              <a:rPr lang="en-US" sz="1560" dirty="0"/>
              <a:t>was the Walkman, launched in </a:t>
            </a:r>
            <a:r>
              <a:rPr lang="en-US" sz="1560" dirty="0" smtClean="0"/>
              <a:t>the late </a:t>
            </a:r>
            <a:r>
              <a:rPr lang="en-US" sz="1560" dirty="0"/>
              <a:t>70’s, marketing professionals said </a:t>
            </a:r>
            <a:r>
              <a:rPr lang="en-US" sz="1560" dirty="0" smtClean="0"/>
              <a:t>it would </a:t>
            </a:r>
            <a:r>
              <a:rPr lang="en-US" sz="1560" dirty="0"/>
              <a:t>not sell because it had no </a:t>
            </a:r>
            <a:r>
              <a:rPr lang="en-US" sz="1560" dirty="0" smtClean="0"/>
              <a:t>recording facility—a </a:t>
            </a:r>
            <a:r>
              <a:rPr lang="en-US" sz="1560" dirty="0"/>
              <a:t>generation of teenagers </a:t>
            </a:r>
            <a:r>
              <a:rPr lang="en-US" sz="1560" dirty="0" smtClean="0"/>
              <a:t>proved them </a:t>
            </a:r>
            <a:r>
              <a:rPr lang="en-US" sz="1560" dirty="0"/>
              <a:t>wrong. A more up to date example </a:t>
            </a:r>
            <a:r>
              <a:rPr lang="en-US" sz="1560" dirty="0" smtClean="0"/>
              <a:t>is Apple</a:t>
            </a:r>
            <a:r>
              <a:rPr lang="en-US" sz="1560" dirty="0"/>
              <a:t>, the first iPad being a product </a:t>
            </a:r>
            <a:r>
              <a:rPr lang="en-US" sz="1560" dirty="0" smtClean="0"/>
              <a:t>led launch—previous </a:t>
            </a:r>
            <a:r>
              <a:rPr lang="en-US" sz="1560" dirty="0"/>
              <a:t>attempts by other </a:t>
            </a:r>
            <a:r>
              <a:rPr lang="en-US" sz="1560" dirty="0" smtClean="0"/>
              <a:t>companies to </a:t>
            </a:r>
            <a:r>
              <a:rPr lang="en-US" sz="1560" dirty="0"/>
              <a:t>find a market for tablet </a:t>
            </a:r>
            <a:r>
              <a:rPr lang="en-US" sz="1560" dirty="0" smtClean="0"/>
              <a:t>computers had </a:t>
            </a:r>
            <a:r>
              <a:rPr lang="en-US" sz="1560" dirty="0"/>
              <a:t>failed</a:t>
            </a:r>
            <a:r>
              <a:rPr lang="en-US" sz="1560" dirty="0" smtClean="0"/>
              <a:t>.</a:t>
            </a:r>
          </a:p>
          <a:p>
            <a:pPr marL="342900" indent="-342900">
              <a:buClr>
                <a:srgbClr val="B21212"/>
              </a:buClr>
              <a:buFont typeface="Wingdings 3" panose="05040102010807070707" pitchFamily="18" charset="2"/>
              <a:buChar char=""/>
            </a:pPr>
            <a:r>
              <a:rPr lang="en-US" sz="1560" dirty="0"/>
              <a:t>Being product orientated brings a </a:t>
            </a:r>
            <a:r>
              <a:rPr lang="en-US" sz="1560" dirty="0" smtClean="0"/>
              <a:t>number of </a:t>
            </a:r>
            <a:r>
              <a:rPr lang="en-US" sz="1560" dirty="0"/>
              <a:t>advantages;</a:t>
            </a:r>
          </a:p>
          <a:p>
            <a:pPr marL="622300" indent="-342900">
              <a:buClr>
                <a:srgbClr val="B21212"/>
              </a:buClr>
              <a:buFont typeface="Arial" panose="020B0604020202020204" pitchFamily="34" charset="0"/>
              <a:buChar char="•"/>
            </a:pPr>
            <a:r>
              <a:rPr lang="en-US" sz="1560" dirty="0" smtClean="0"/>
              <a:t>Firms </a:t>
            </a:r>
            <a:r>
              <a:rPr lang="en-US" sz="1560" dirty="0"/>
              <a:t>can focus on internal quality</a:t>
            </a:r>
          </a:p>
          <a:p>
            <a:pPr marL="622300" indent="-342900">
              <a:buClr>
                <a:srgbClr val="B21212"/>
              </a:buClr>
              <a:buFont typeface="Arial" panose="020B0604020202020204" pitchFamily="34" charset="0"/>
              <a:buChar char="•"/>
            </a:pPr>
            <a:r>
              <a:rPr lang="en-US" sz="1560" dirty="0" smtClean="0"/>
              <a:t>Technological </a:t>
            </a:r>
            <a:r>
              <a:rPr lang="en-US" sz="1560" dirty="0"/>
              <a:t>investment can be </a:t>
            </a:r>
            <a:r>
              <a:rPr lang="en-US" sz="1560" dirty="0" smtClean="0"/>
              <a:t>applied to </a:t>
            </a:r>
            <a:r>
              <a:rPr lang="en-US" sz="1560" dirty="0"/>
              <a:t>a wide range of products</a:t>
            </a:r>
          </a:p>
          <a:p>
            <a:pPr marL="622300" indent="-342900">
              <a:buClr>
                <a:srgbClr val="B21212"/>
              </a:buClr>
              <a:buFont typeface="Arial" panose="020B0604020202020204" pitchFamily="34" charset="0"/>
              <a:buChar char="•"/>
            </a:pPr>
            <a:r>
              <a:rPr lang="en-US" sz="1560" dirty="0" smtClean="0"/>
              <a:t>Economies </a:t>
            </a:r>
            <a:r>
              <a:rPr lang="en-US" sz="1560" dirty="0"/>
              <a:t>of scale can more </a:t>
            </a:r>
            <a:r>
              <a:rPr lang="en-US" sz="1560" dirty="0" smtClean="0"/>
              <a:t>easily occur</a:t>
            </a:r>
            <a:endParaRPr lang="en-US" sz="1560" dirty="0"/>
          </a:p>
          <a:p>
            <a:pPr marL="622300" indent="-342900">
              <a:buClr>
                <a:srgbClr val="B21212"/>
              </a:buClr>
              <a:buFont typeface="Arial" panose="020B0604020202020204" pitchFamily="34" charset="0"/>
              <a:buChar char="•"/>
            </a:pPr>
            <a:r>
              <a:rPr lang="en-US" sz="1560" dirty="0" smtClean="0"/>
              <a:t>Allows </a:t>
            </a:r>
            <a:r>
              <a:rPr lang="en-US" sz="1560" dirty="0"/>
              <a:t>outsourcing of </a:t>
            </a:r>
            <a:r>
              <a:rPr lang="en-US" sz="1560" dirty="0" smtClean="0"/>
              <a:t>production - the </a:t>
            </a:r>
            <a:r>
              <a:rPr lang="en-US" sz="1560" dirty="0"/>
              <a:t>firm is essentially a design house</a:t>
            </a:r>
          </a:p>
          <a:p>
            <a:pPr marL="342900" indent="-342900">
              <a:buClr>
                <a:srgbClr val="B21212"/>
              </a:buClr>
              <a:buFont typeface="Wingdings 3" panose="05040102010807070707" pitchFamily="18" charset="2"/>
              <a:buChar char=""/>
            </a:pPr>
            <a:r>
              <a:rPr lang="en-US" sz="1560" dirty="0"/>
              <a:t>But of course there are disadvantages </a:t>
            </a:r>
            <a:r>
              <a:rPr lang="en-US" sz="1560" dirty="0" smtClean="0"/>
              <a:t>as well</a:t>
            </a:r>
            <a:r>
              <a:rPr lang="en-US" sz="1560" dirty="0"/>
              <a:t>. These disadvantages include:</a:t>
            </a:r>
          </a:p>
          <a:p>
            <a:pPr marL="622300" indent="-342900">
              <a:buClr>
                <a:srgbClr val="B21212"/>
              </a:buClr>
              <a:buFont typeface="Arial" panose="020B0604020202020204" pitchFamily="34" charset="0"/>
              <a:buChar char="•"/>
            </a:pPr>
            <a:r>
              <a:rPr lang="en-US" sz="1560" dirty="0" smtClean="0"/>
              <a:t>Changes </a:t>
            </a:r>
            <a:r>
              <a:rPr lang="en-US" sz="1560" dirty="0"/>
              <a:t>in market structure will </a:t>
            </a:r>
            <a:r>
              <a:rPr lang="en-US" sz="1560" dirty="0" smtClean="0"/>
              <a:t>not be </a:t>
            </a:r>
            <a:r>
              <a:rPr lang="en-US" sz="1560" dirty="0"/>
              <a:t>responded to</a:t>
            </a:r>
          </a:p>
          <a:p>
            <a:pPr marL="622300" indent="-342900">
              <a:buClr>
                <a:srgbClr val="B21212"/>
              </a:buClr>
              <a:buFont typeface="Arial" panose="020B0604020202020204" pitchFamily="34" charset="0"/>
              <a:buChar char="•"/>
            </a:pPr>
            <a:r>
              <a:rPr lang="en-US" sz="1560" dirty="0" smtClean="0"/>
              <a:t>Fashion </a:t>
            </a:r>
            <a:r>
              <a:rPr lang="en-US" sz="1560" dirty="0"/>
              <a:t>and taste are not </a:t>
            </a:r>
            <a:r>
              <a:rPr lang="en-US" sz="1560" dirty="0" smtClean="0"/>
              <a:t>accounted for </a:t>
            </a:r>
            <a:r>
              <a:rPr lang="en-US" sz="1560" dirty="0"/>
              <a:t>in product mix</a:t>
            </a:r>
          </a:p>
          <a:p>
            <a:pPr marL="622300" indent="-342900">
              <a:buClr>
                <a:srgbClr val="B21212"/>
              </a:buClr>
              <a:buFont typeface="Arial" panose="020B0604020202020204" pitchFamily="34" charset="0"/>
              <a:buChar char="•"/>
            </a:pPr>
            <a:r>
              <a:rPr lang="en-US" sz="1560" dirty="0" smtClean="0"/>
              <a:t>Technology </a:t>
            </a:r>
            <a:r>
              <a:rPr lang="en-US" sz="1560" dirty="0"/>
              <a:t>applied can be left behind</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 Approaches to Marketing – Product Led</a:t>
            </a:r>
            <a:endParaRPr lang="en-US" sz="32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308304" y="5157192"/>
            <a:ext cx="1484784" cy="1267854"/>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308304" y="3789040"/>
            <a:ext cx="1549896" cy="1224136"/>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08304" y="1079401"/>
            <a:ext cx="1563083" cy="845602"/>
          </a:xfrm>
          <a:prstGeom prst="rect">
            <a:avLst/>
          </a:prstGeom>
        </p:spPr>
      </p:pic>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308304" y="2075003"/>
            <a:ext cx="1556792" cy="1556792"/>
          </a:xfrm>
          <a:prstGeom prst="rect">
            <a:avLst/>
          </a:prstGeom>
        </p:spPr>
      </p:pic>
    </p:spTree>
    <p:extLst>
      <p:ext uri="{BB962C8B-B14F-4D97-AF65-F5344CB8AC3E}">
        <p14:creationId xmlns:p14="http://schemas.microsoft.com/office/powerpoint/2010/main" val="833500643"/>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7923" cy="5632311"/>
          </a:xfrm>
          <a:prstGeom prst="rect">
            <a:avLst/>
          </a:prstGeom>
        </p:spPr>
        <p:txBody>
          <a:bodyPr wrap="square">
            <a:spAutoFit/>
          </a:bodyPr>
          <a:lstStyle/>
          <a:p>
            <a:pPr marL="342900" indent="-342900">
              <a:buClr>
                <a:srgbClr val="B21212"/>
              </a:buClr>
              <a:buFont typeface="Wingdings 3" panose="05040102010807070707" pitchFamily="18" charset="2"/>
              <a:buChar char=""/>
            </a:pPr>
            <a:r>
              <a:rPr lang="en-US" sz="1500" b="1" dirty="0">
                <a:solidFill>
                  <a:srgbClr val="FF0000"/>
                </a:solidFill>
              </a:rPr>
              <a:t>A</a:t>
            </a:r>
            <a:r>
              <a:rPr lang="en-US" sz="1500" b="1" dirty="0" smtClean="0">
                <a:solidFill>
                  <a:srgbClr val="FF0000"/>
                </a:solidFill>
              </a:rPr>
              <a:t>sset-led</a:t>
            </a:r>
            <a:r>
              <a:rPr lang="en-US" sz="1500" dirty="0" smtClean="0">
                <a:solidFill>
                  <a:srgbClr val="FF0000"/>
                </a:solidFill>
              </a:rPr>
              <a:t> </a:t>
            </a:r>
            <a:r>
              <a:rPr lang="en-US" sz="1500" dirty="0"/>
              <a:t>(e.g. uses product strengths and the needs of the market, strategy in which attributes of the product are used to market the product) - </a:t>
            </a:r>
            <a:r>
              <a:rPr lang="en-US" sz="1500" dirty="0" smtClean="0"/>
              <a:t>So </a:t>
            </a:r>
            <a:r>
              <a:rPr lang="en-US" sz="1500" dirty="0"/>
              <a:t>a business </a:t>
            </a:r>
            <a:r>
              <a:rPr lang="en-US" sz="1500" dirty="0" smtClean="0"/>
              <a:t>should find </a:t>
            </a:r>
            <a:r>
              <a:rPr lang="en-US" sz="1500" dirty="0"/>
              <a:t>out what the market wants, and then </a:t>
            </a:r>
            <a:r>
              <a:rPr lang="en-US" sz="1500" dirty="0" smtClean="0"/>
              <a:t>ask the </a:t>
            </a:r>
            <a:r>
              <a:rPr lang="en-US" sz="1500" dirty="0"/>
              <a:t>question, ' how using our skills, </a:t>
            </a:r>
            <a:r>
              <a:rPr lang="en-US" sz="1500" dirty="0" smtClean="0"/>
              <a:t>knowledge and </a:t>
            </a:r>
            <a:r>
              <a:rPr lang="en-US" sz="1500" dirty="0"/>
              <a:t>assets, brands, can we meet these </a:t>
            </a:r>
            <a:r>
              <a:rPr lang="en-US" sz="1500" dirty="0" smtClean="0"/>
              <a:t>customer needs</a:t>
            </a:r>
            <a:r>
              <a:rPr lang="en-US" sz="1500" dirty="0"/>
              <a:t>?'</a:t>
            </a:r>
          </a:p>
          <a:p>
            <a:pPr marL="342900" indent="-342900">
              <a:buClr>
                <a:srgbClr val="B21212"/>
              </a:buClr>
              <a:buFont typeface="Wingdings 3" panose="05040102010807070707" pitchFamily="18" charset="2"/>
              <a:buChar char=""/>
            </a:pPr>
            <a:r>
              <a:rPr lang="en-US" sz="1500" dirty="0"/>
              <a:t>Asset led marketing tries to achieve </a:t>
            </a:r>
            <a:r>
              <a:rPr lang="en-US" sz="1500" dirty="0" smtClean="0"/>
              <a:t>this. </a:t>
            </a:r>
            <a:r>
              <a:rPr lang="en-US" sz="1500" dirty="0"/>
              <a:t>Assets such as </a:t>
            </a:r>
            <a:r>
              <a:rPr lang="en-US" sz="1500" dirty="0" smtClean="0"/>
              <a:t>labour force </a:t>
            </a:r>
            <a:r>
              <a:rPr lang="en-US" sz="1500" dirty="0"/>
              <a:t>skills, management skills, patents, </a:t>
            </a:r>
            <a:r>
              <a:rPr lang="en-US" sz="1500" dirty="0" smtClean="0"/>
              <a:t>recognised brands </a:t>
            </a:r>
            <a:r>
              <a:rPr lang="en-US" sz="1500" dirty="0"/>
              <a:t>or capital, should be used to </a:t>
            </a:r>
            <a:r>
              <a:rPr lang="en-US" sz="1500" dirty="0" smtClean="0"/>
              <a:t>help satisfy </a:t>
            </a:r>
            <a:r>
              <a:rPr lang="en-US" sz="1500" dirty="0"/>
              <a:t>consumer demand. Identify what </a:t>
            </a:r>
            <a:r>
              <a:rPr lang="en-US" sz="1500" dirty="0" smtClean="0"/>
              <a:t>you are </a:t>
            </a:r>
            <a:r>
              <a:rPr lang="en-US" sz="1500" dirty="0"/>
              <a:t>good at, and relate this to customer need.</a:t>
            </a:r>
          </a:p>
          <a:p>
            <a:pPr marL="342900" indent="-342900">
              <a:buClr>
                <a:srgbClr val="B21212"/>
              </a:buClr>
              <a:buFont typeface="Wingdings 3" panose="05040102010807070707" pitchFamily="18" charset="2"/>
              <a:buChar char=""/>
            </a:pPr>
            <a:r>
              <a:rPr lang="en-US" sz="1500" dirty="0" smtClean="0"/>
              <a:t>The </a:t>
            </a:r>
            <a:r>
              <a:rPr lang="en-US" sz="1500" dirty="0"/>
              <a:t>growth of store loyalty cards has </a:t>
            </a:r>
            <a:r>
              <a:rPr lang="en-US" sz="1500" dirty="0" smtClean="0"/>
              <a:t>allowed the </a:t>
            </a:r>
            <a:r>
              <a:rPr lang="en-US" sz="1500" dirty="0"/>
              <a:t>development of data base marketing. </a:t>
            </a:r>
            <a:r>
              <a:rPr lang="en-US" sz="1500" dirty="0" smtClean="0"/>
              <a:t>Using this </a:t>
            </a:r>
            <a:r>
              <a:rPr lang="en-US" sz="1500" dirty="0"/>
              <a:t>form of marketing, firms develop a </a:t>
            </a:r>
            <a:r>
              <a:rPr lang="en-US" sz="1500" dirty="0" smtClean="0"/>
              <a:t>data base </a:t>
            </a:r>
            <a:r>
              <a:rPr lang="en-US" sz="1500" dirty="0"/>
              <a:t>of their customers activities, </a:t>
            </a:r>
            <a:r>
              <a:rPr lang="en-US" sz="1500" dirty="0" smtClean="0"/>
              <a:t>shopping habits </a:t>
            </a:r>
            <a:r>
              <a:rPr lang="en-US" sz="1500" dirty="0"/>
              <a:t>and tastes. They then use this </a:t>
            </a:r>
            <a:r>
              <a:rPr lang="en-US" sz="1500" dirty="0" smtClean="0"/>
              <a:t>data base </a:t>
            </a:r>
            <a:r>
              <a:rPr lang="en-US" sz="1500" dirty="0"/>
              <a:t>to target sectors of their market </a:t>
            </a:r>
            <a:r>
              <a:rPr lang="en-US" sz="1500" dirty="0" smtClean="0"/>
              <a:t>with different </a:t>
            </a:r>
            <a:r>
              <a:rPr lang="en-US" sz="1500" dirty="0"/>
              <a:t>offers, promotions </a:t>
            </a:r>
            <a:r>
              <a:rPr lang="en-US" sz="1500" dirty="0" smtClean="0"/>
              <a:t>etc.</a:t>
            </a:r>
            <a:endParaRPr lang="en-US" sz="1500" dirty="0"/>
          </a:p>
          <a:p>
            <a:pPr marL="342900" indent="-342900">
              <a:buClr>
                <a:srgbClr val="B21212"/>
              </a:buClr>
              <a:buFont typeface="Wingdings 3" panose="05040102010807070707" pitchFamily="18" charset="2"/>
              <a:buChar char=""/>
            </a:pPr>
            <a:r>
              <a:rPr lang="en-US" sz="1500" dirty="0"/>
              <a:t>A simple example of this would Tesco's </a:t>
            </a:r>
            <a:r>
              <a:rPr lang="en-US" sz="1500" dirty="0" smtClean="0"/>
              <a:t>sending details </a:t>
            </a:r>
            <a:r>
              <a:rPr lang="en-US" sz="1500" dirty="0"/>
              <a:t>of their back-to-school </a:t>
            </a:r>
            <a:r>
              <a:rPr lang="en-US" sz="1500" dirty="0" smtClean="0"/>
              <a:t>children clothes </a:t>
            </a:r>
            <a:r>
              <a:rPr lang="en-US" sz="1500" dirty="0"/>
              <a:t>promotions to customers on </a:t>
            </a:r>
            <a:r>
              <a:rPr lang="en-US" sz="1500" dirty="0" smtClean="0"/>
              <a:t>their data </a:t>
            </a:r>
            <a:r>
              <a:rPr lang="en-US" sz="1500" dirty="0"/>
              <a:t>base who spend money on fish </a:t>
            </a:r>
            <a:r>
              <a:rPr lang="en-US" sz="1500" dirty="0" smtClean="0"/>
              <a:t>fingers and </a:t>
            </a:r>
            <a:r>
              <a:rPr lang="en-US" sz="1500" dirty="0"/>
              <a:t>burgers, (these customers are likely </a:t>
            </a:r>
            <a:r>
              <a:rPr lang="en-US" sz="1500" dirty="0" smtClean="0"/>
              <a:t>to have </a:t>
            </a:r>
            <a:r>
              <a:rPr lang="en-US" sz="1500" dirty="0"/>
              <a:t>young children). The firm has targeted </a:t>
            </a:r>
            <a:r>
              <a:rPr lang="en-US" sz="1500" dirty="0" smtClean="0"/>
              <a:t>a market </a:t>
            </a:r>
            <a:r>
              <a:rPr lang="en-US" sz="1500" dirty="0"/>
              <a:t>segment that is most likely to buy </a:t>
            </a:r>
            <a:r>
              <a:rPr lang="en-US" sz="1500" dirty="0" smtClean="0"/>
              <a:t>the promoted </a:t>
            </a:r>
            <a:r>
              <a:rPr lang="en-US" sz="1500" dirty="0"/>
              <a:t>product.</a:t>
            </a:r>
          </a:p>
          <a:p>
            <a:pPr marL="342900" indent="-342900">
              <a:buClr>
                <a:srgbClr val="B21212"/>
              </a:buClr>
              <a:buFont typeface="Wingdings 3" panose="05040102010807070707" pitchFamily="18" charset="2"/>
              <a:buChar char=""/>
            </a:pPr>
            <a:r>
              <a:rPr lang="en-US" sz="1500" dirty="0" smtClean="0"/>
              <a:t>The advantages </a:t>
            </a:r>
            <a:r>
              <a:rPr lang="en-US" sz="1500" dirty="0"/>
              <a:t>include: </a:t>
            </a:r>
            <a:endParaRPr lang="en-US" sz="1500" dirty="0" smtClean="0"/>
          </a:p>
          <a:p>
            <a:pPr marL="622300" indent="-268288">
              <a:buClr>
                <a:srgbClr val="B21212"/>
              </a:buClr>
              <a:buFont typeface="Arial" panose="020B0604020202020204" pitchFamily="34" charset="0"/>
              <a:buChar char="•"/>
            </a:pPr>
            <a:r>
              <a:rPr lang="en-US" sz="1500" dirty="0" smtClean="0"/>
              <a:t>Quality </a:t>
            </a:r>
            <a:r>
              <a:rPr lang="en-US" sz="1500" dirty="0"/>
              <a:t>of output should be assured </a:t>
            </a:r>
            <a:endParaRPr lang="en-US" sz="1500" dirty="0" smtClean="0"/>
          </a:p>
          <a:p>
            <a:pPr marL="622300" indent="-268288">
              <a:buClr>
                <a:srgbClr val="B21212"/>
              </a:buClr>
              <a:buFont typeface="Arial" panose="020B0604020202020204" pitchFamily="34" charset="0"/>
              <a:buChar char="•"/>
            </a:pPr>
            <a:r>
              <a:rPr lang="en-US" sz="1500" dirty="0" smtClean="0"/>
              <a:t>Change </a:t>
            </a:r>
            <a:r>
              <a:rPr lang="en-US" sz="1500" dirty="0"/>
              <a:t>will be progressive, not in </a:t>
            </a:r>
            <a:r>
              <a:rPr lang="en-US" sz="1500" dirty="0" smtClean="0"/>
              <a:t>unpredictable leaps </a:t>
            </a:r>
          </a:p>
          <a:p>
            <a:pPr marL="622300" indent="-268288">
              <a:buClr>
                <a:srgbClr val="B21212"/>
              </a:buClr>
              <a:buFont typeface="Arial" panose="020B0604020202020204" pitchFamily="34" charset="0"/>
              <a:buChar char="•"/>
            </a:pPr>
            <a:r>
              <a:rPr lang="en-US" sz="1500" dirty="0" smtClean="0"/>
              <a:t>The </a:t>
            </a:r>
            <a:r>
              <a:rPr lang="en-US" sz="1500" dirty="0"/>
              <a:t>future activities of the </a:t>
            </a:r>
            <a:r>
              <a:rPr lang="en-US" sz="1500" dirty="0" smtClean="0"/>
              <a:t>business are </a:t>
            </a:r>
            <a:r>
              <a:rPr lang="en-US" sz="1500" dirty="0"/>
              <a:t>predictable</a:t>
            </a:r>
          </a:p>
          <a:p>
            <a:pPr marL="622300" indent="-268288">
              <a:buClr>
                <a:srgbClr val="B21212"/>
              </a:buClr>
              <a:buFont typeface="Arial" panose="020B0604020202020204" pitchFamily="34" charset="0"/>
              <a:buChar char="•"/>
            </a:pPr>
            <a:r>
              <a:rPr lang="en-US" sz="1500" dirty="0" smtClean="0"/>
              <a:t>Firm </a:t>
            </a:r>
            <a:r>
              <a:rPr lang="en-US" sz="1500" dirty="0"/>
              <a:t>is </a:t>
            </a:r>
            <a:r>
              <a:rPr lang="en-US" sz="1500" dirty="0" err="1"/>
              <a:t>maximising</a:t>
            </a:r>
            <a:r>
              <a:rPr lang="en-US" sz="1500" dirty="0"/>
              <a:t> return from assets. </a:t>
            </a:r>
            <a:endParaRPr lang="en-US" sz="1500" dirty="0" smtClean="0"/>
          </a:p>
          <a:p>
            <a:pPr marL="622300" indent="-268288">
              <a:buClr>
                <a:srgbClr val="B21212"/>
              </a:buClr>
              <a:buFont typeface="Arial" panose="020B0604020202020204" pitchFamily="34" charset="0"/>
              <a:buChar char="•"/>
            </a:pPr>
            <a:r>
              <a:rPr lang="en-US" sz="1500" dirty="0" smtClean="0"/>
              <a:t>Employees </a:t>
            </a:r>
            <a:r>
              <a:rPr lang="en-US" sz="1500" dirty="0"/>
              <a:t>will be settled, know </a:t>
            </a:r>
            <a:r>
              <a:rPr lang="en-US" sz="1500" dirty="0" smtClean="0"/>
              <a:t>their roles</a:t>
            </a:r>
            <a:endParaRPr lang="en-US" sz="150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 Approaches to Marketing – Asset Led</a:t>
            </a:r>
            <a:endParaRPr lang="en-US" sz="32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1346" y="3582981"/>
            <a:ext cx="1626303" cy="1258821"/>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71347" y="2396262"/>
            <a:ext cx="1626303" cy="982558"/>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71346" y="4967394"/>
            <a:ext cx="1603784" cy="1067519"/>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71348" y="1079401"/>
            <a:ext cx="1626303" cy="1165517"/>
          </a:xfrm>
          <a:prstGeom prst="rect">
            <a:avLst/>
          </a:prstGeom>
        </p:spPr>
      </p:pic>
    </p:spTree>
    <p:extLst>
      <p:ext uri="{BB962C8B-B14F-4D97-AF65-F5344CB8AC3E}">
        <p14:creationId xmlns:p14="http://schemas.microsoft.com/office/powerpoint/2010/main" val="313348412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132687727"/>
              </p:ext>
            </p:extLst>
          </p:nvPr>
        </p:nvGraphicFramePr>
        <p:xfrm>
          <a:off x="7164288" y="1052736"/>
          <a:ext cx="1656184" cy="5526400"/>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12568">
                <a:tc>
                  <a:txBody>
                    <a:bodyPr/>
                    <a:lstStyle/>
                    <a:p>
                      <a:pPr marL="177800" indent="-177800" algn="l">
                        <a:spcAft>
                          <a:spcPts val="600"/>
                        </a:spcAft>
                        <a:buFontTx/>
                        <a:buBlip>
                          <a:blip r:embed="rId3"/>
                        </a:buBlip>
                      </a:pPr>
                      <a:r>
                        <a:rPr lang="en-IE" sz="1450" baseline="0" dirty="0" smtClean="0">
                          <a:solidFill>
                            <a:srgbClr val="FF0000"/>
                          </a:solidFill>
                          <a:effectLst/>
                          <a:latin typeface="Arial" pitchFamily="34" charset="0"/>
                          <a:ea typeface="Times New Roman"/>
                          <a:cs typeface="Arial" pitchFamily="34" charset="0"/>
                        </a:rPr>
                        <a:t>The number of two wheel things scooter  on the market now.</a:t>
                      </a:r>
                      <a:endParaRPr lang="en-GB" sz="145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50" baseline="0" dirty="0" smtClean="0">
                          <a:solidFill>
                            <a:schemeClr val="tx1"/>
                          </a:solidFill>
                          <a:effectLst/>
                          <a:latin typeface="Arial" pitchFamily="34" charset="0"/>
                          <a:ea typeface="Times New Roman"/>
                          <a:cs typeface="Arial" pitchFamily="34" charset="0"/>
                        </a:rPr>
                        <a:t>Is there an App for everything or is there still room for more.</a:t>
                      </a:r>
                    </a:p>
                    <a:p>
                      <a:pPr marL="177800" indent="-177800" algn="l">
                        <a:spcAft>
                          <a:spcPts val="600"/>
                        </a:spcAft>
                        <a:buFontTx/>
                        <a:buBlip>
                          <a:blip r:embed="rId3"/>
                        </a:buBlip>
                      </a:pPr>
                      <a:r>
                        <a:rPr lang="en-GB" sz="1450" baseline="0" dirty="0" smtClean="0">
                          <a:solidFill>
                            <a:srgbClr val="FF0000"/>
                          </a:solidFill>
                          <a:effectLst/>
                          <a:latin typeface="Arial" pitchFamily="34" charset="0"/>
                          <a:ea typeface="Times New Roman"/>
                          <a:cs typeface="Arial" pitchFamily="34" charset="0"/>
                        </a:rPr>
                        <a:t>How many VR companies can you name.</a:t>
                      </a:r>
                    </a:p>
                    <a:p>
                      <a:pPr marL="177800" indent="-177800" algn="l">
                        <a:spcAft>
                          <a:spcPts val="600"/>
                        </a:spcAft>
                        <a:buFontTx/>
                        <a:buBlip>
                          <a:blip r:embed="rId3"/>
                        </a:buBlip>
                      </a:pPr>
                      <a:r>
                        <a:rPr lang="en-GB" sz="1450" baseline="0" dirty="0" smtClean="0">
                          <a:solidFill>
                            <a:schemeClr val="tx1"/>
                          </a:solidFill>
                          <a:effectLst/>
                          <a:latin typeface="Arial" pitchFamily="34" charset="0"/>
                          <a:ea typeface="Times New Roman"/>
                          <a:cs typeface="Arial" pitchFamily="34" charset="0"/>
                        </a:rPr>
                        <a:t>What was the last non branded soft drink you tried.</a:t>
                      </a:r>
                    </a:p>
                    <a:p>
                      <a:pPr marL="177800" indent="-177800" algn="l">
                        <a:spcAft>
                          <a:spcPts val="600"/>
                        </a:spcAft>
                        <a:buFontTx/>
                        <a:buBlip>
                          <a:blip r:embed="rId3"/>
                        </a:buBlip>
                      </a:pPr>
                      <a:r>
                        <a:rPr lang="en-GB" sz="1450" baseline="0" dirty="0" smtClean="0">
                          <a:solidFill>
                            <a:srgbClr val="FF0000"/>
                          </a:solidFill>
                          <a:effectLst/>
                          <a:latin typeface="Arial" pitchFamily="34" charset="0"/>
                          <a:ea typeface="Times New Roman"/>
                          <a:cs typeface="Arial" pitchFamily="34" charset="0"/>
                        </a:rPr>
                        <a:t>Increased competition drives down prices, except broadband and electric, why?</a:t>
                      </a:r>
                      <a:endParaRPr lang="en-GB" sz="1450" dirty="0" smtClean="0">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63426" y="1079401"/>
            <a:ext cx="6907923" cy="5439951"/>
          </a:xfrm>
          <a:prstGeom prst="rect">
            <a:avLst/>
          </a:prstGeom>
        </p:spPr>
        <p:txBody>
          <a:bodyPr wrap="square">
            <a:spAutoFit/>
          </a:bodyPr>
          <a:lstStyle/>
          <a:p>
            <a:pPr marL="342900" indent="-342900">
              <a:buClr>
                <a:srgbClr val="B21212"/>
              </a:buClr>
              <a:buFont typeface="Wingdings 3" panose="05040102010807070707" pitchFamily="18" charset="2"/>
              <a:buChar char=""/>
            </a:pPr>
            <a:r>
              <a:rPr lang="en-US" sz="1500" b="1" dirty="0" smtClean="0">
                <a:solidFill>
                  <a:srgbClr val="FF0000"/>
                </a:solidFill>
              </a:rPr>
              <a:t>Market-led/market </a:t>
            </a:r>
            <a:r>
              <a:rPr lang="en-US" sz="1500" b="1" dirty="0">
                <a:solidFill>
                  <a:srgbClr val="FF0000"/>
                </a:solidFill>
              </a:rPr>
              <a:t>orientation </a:t>
            </a:r>
            <a:r>
              <a:rPr lang="en-US" sz="1500" dirty="0"/>
              <a:t>(e.g. uses market statistics to determine what customers will buy and then produces a product or service to meet those needs) </a:t>
            </a:r>
            <a:r>
              <a:rPr lang="en-GB" sz="1500" dirty="0" smtClean="0"/>
              <a:t>- </a:t>
            </a:r>
            <a:r>
              <a:rPr lang="en-US" sz="1500" dirty="0"/>
              <a:t>When a business is market led, the </a:t>
            </a:r>
            <a:r>
              <a:rPr lang="en-US" sz="1500" dirty="0" smtClean="0"/>
              <a:t>business's activities </a:t>
            </a:r>
            <a:r>
              <a:rPr lang="en-US" sz="1500" dirty="0"/>
              <a:t>will be dictated by </a:t>
            </a:r>
            <a:r>
              <a:rPr lang="en-US" sz="1500" dirty="0" smtClean="0"/>
              <a:t>the market</a:t>
            </a:r>
            <a:r>
              <a:rPr lang="en-US" sz="1500" dirty="0"/>
              <a:t>, it will at all times attempt to meet the needs of the market with little </a:t>
            </a:r>
            <a:r>
              <a:rPr lang="en-US" sz="1500" dirty="0" smtClean="0"/>
              <a:t>if any </a:t>
            </a:r>
            <a:r>
              <a:rPr lang="en-US" sz="1500" dirty="0"/>
              <a:t>reference to internal strengths of </a:t>
            </a:r>
            <a:r>
              <a:rPr lang="en-US" sz="1500" dirty="0" smtClean="0"/>
              <a:t>the business</a:t>
            </a:r>
            <a:r>
              <a:rPr lang="en-US" sz="1500" dirty="0"/>
              <a:t>. An organisation with a market </a:t>
            </a:r>
            <a:r>
              <a:rPr lang="en-US" sz="1500" dirty="0" smtClean="0"/>
              <a:t>orientation thinks </a:t>
            </a:r>
            <a:r>
              <a:rPr lang="en-US" sz="1500" dirty="0"/>
              <a:t>that its most important </a:t>
            </a:r>
            <a:r>
              <a:rPr lang="en-US" sz="1500" dirty="0" smtClean="0"/>
              <a:t>asset are </a:t>
            </a:r>
            <a:r>
              <a:rPr lang="en-US" sz="1500" dirty="0"/>
              <a:t>it’s customers. The firm </a:t>
            </a:r>
            <a:r>
              <a:rPr lang="en-US" sz="1500" dirty="0" smtClean="0"/>
              <a:t>believes that</a:t>
            </a:r>
            <a:r>
              <a:rPr lang="en-US" sz="1500" dirty="0"/>
              <a:t>, as long as it is able to identify </a:t>
            </a:r>
            <a:r>
              <a:rPr lang="en-US" sz="1500" dirty="0" smtClean="0"/>
              <a:t>potential customers</a:t>
            </a:r>
            <a:r>
              <a:rPr lang="en-US" sz="1500" dirty="0"/>
              <a:t>, find out what they want, </a:t>
            </a:r>
            <a:r>
              <a:rPr lang="en-US" sz="1500" dirty="0" smtClean="0"/>
              <a:t>and then </a:t>
            </a:r>
            <a:r>
              <a:rPr lang="en-US" sz="1500" dirty="0"/>
              <a:t>produce that for them, it will </a:t>
            </a:r>
            <a:r>
              <a:rPr lang="en-US" sz="1500" dirty="0" smtClean="0"/>
              <a:t>remain successful</a:t>
            </a:r>
            <a:endParaRPr lang="en-US" sz="1500" dirty="0"/>
          </a:p>
          <a:p>
            <a:pPr marL="342900" indent="-342900">
              <a:buClr>
                <a:srgbClr val="B21212"/>
              </a:buClr>
              <a:buFont typeface="Wingdings 3" panose="05040102010807070707" pitchFamily="18" charset="2"/>
              <a:buChar char=""/>
            </a:pPr>
            <a:r>
              <a:rPr lang="en-US" sz="1500" dirty="0" smtClean="0"/>
              <a:t>The </a:t>
            </a:r>
            <a:r>
              <a:rPr lang="en-US" sz="1500" dirty="0"/>
              <a:t>advantages include:</a:t>
            </a:r>
          </a:p>
          <a:p>
            <a:pPr marL="622300" indent="-342900">
              <a:buClr>
                <a:srgbClr val="B21212"/>
              </a:buClr>
              <a:buFont typeface="Arial" panose="020B0604020202020204" pitchFamily="34" charset="0"/>
              <a:buChar char="•"/>
            </a:pPr>
            <a:r>
              <a:rPr lang="en-US" sz="1500" dirty="0" smtClean="0"/>
              <a:t>The </a:t>
            </a:r>
            <a:r>
              <a:rPr lang="en-US" sz="1500" dirty="0"/>
              <a:t>business should be flexible </a:t>
            </a:r>
            <a:r>
              <a:rPr lang="en-US" sz="1500" dirty="0" smtClean="0"/>
              <a:t>to changes </a:t>
            </a:r>
            <a:r>
              <a:rPr lang="en-US" sz="1500" dirty="0"/>
              <a:t>in demand patterns</a:t>
            </a:r>
          </a:p>
          <a:p>
            <a:pPr marL="622300" indent="-342900">
              <a:buClr>
                <a:srgbClr val="B21212"/>
              </a:buClr>
              <a:buFont typeface="Arial" panose="020B0604020202020204" pitchFamily="34" charset="0"/>
              <a:buChar char="•"/>
            </a:pPr>
            <a:r>
              <a:rPr lang="en-US" sz="1500" dirty="0" smtClean="0"/>
              <a:t>The </a:t>
            </a:r>
            <a:r>
              <a:rPr lang="en-US" sz="1500" dirty="0"/>
              <a:t>business, through market </a:t>
            </a:r>
            <a:r>
              <a:rPr lang="en-US" sz="1500" dirty="0" smtClean="0"/>
              <a:t>research, will </a:t>
            </a:r>
            <a:r>
              <a:rPr lang="en-US" sz="1500" dirty="0"/>
              <a:t>have a strong understanding of </a:t>
            </a:r>
            <a:r>
              <a:rPr lang="en-US" sz="1500" dirty="0" smtClean="0"/>
              <a:t>the needs </a:t>
            </a:r>
            <a:r>
              <a:rPr lang="en-US" sz="1500" dirty="0"/>
              <a:t>of the customer</a:t>
            </a:r>
          </a:p>
          <a:p>
            <a:pPr marL="622300" indent="-342900">
              <a:buClr>
                <a:srgbClr val="B21212"/>
              </a:buClr>
              <a:buFont typeface="Arial" panose="020B0604020202020204" pitchFamily="34" charset="0"/>
              <a:buChar char="•"/>
            </a:pPr>
            <a:r>
              <a:rPr lang="en-US" sz="1500" dirty="0" smtClean="0"/>
              <a:t>New </a:t>
            </a:r>
            <a:r>
              <a:rPr lang="en-US" sz="1500" dirty="0"/>
              <a:t>products should have a </a:t>
            </a:r>
            <a:r>
              <a:rPr lang="en-US" sz="1500" dirty="0" smtClean="0"/>
              <a:t>greater chance </a:t>
            </a:r>
            <a:r>
              <a:rPr lang="en-US" sz="1500" dirty="0"/>
              <a:t>of success</a:t>
            </a:r>
          </a:p>
          <a:p>
            <a:pPr marL="342900" indent="-342900">
              <a:buClr>
                <a:srgbClr val="B21212"/>
              </a:buClr>
              <a:buFont typeface="Wingdings 3" panose="05040102010807070707" pitchFamily="18" charset="2"/>
              <a:buChar char=""/>
            </a:pPr>
            <a:r>
              <a:rPr lang="en-US" sz="1500" dirty="0" smtClean="0"/>
              <a:t>The disadvantages include</a:t>
            </a:r>
            <a:r>
              <a:rPr lang="en-US" sz="1500" dirty="0"/>
              <a:t>:</a:t>
            </a:r>
          </a:p>
          <a:p>
            <a:pPr marL="622300" indent="-342900">
              <a:buClr>
                <a:srgbClr val="B21212"/>
              </a:buClr>
              <a:buFont typeface="Arial" panose="020B0604020202020204" pitchFamily="34" charset="0"/>
              <a:buChar char="•"/>
            </a:pPr>
            <a:r>
              <a:rPr lang="en-US" sz="1500" dirty="0" smtClean="0"/>
              <a:t>High </a:t>
            </a:r>
            <a:r>
              <a:rPr lang="en-US" sz="1500" dirty="0"/>
              <a:t>cost </a:t>
            </a:r>
            <a:r>
              <a:rPr lang="en-US" sz="1500" dirty="0" smtClean="0"/>
              <a:t>of market research to understand the </a:t>
            </a:r>
            <a:r>
              <a:rPr lang="en-US" sz="1500" dirty="0"/>
              <a:t>market</a:t>
            </a:r>
          </a:p>
          <a:p>
            <a:pPr marL="622300" indent="-342900">
              <a:buClr>
                <a:srgbClr val="B21212"/>
              </a:buClr>
              <a:buFont typeface="Arial" panose="020B0604020202020204" pitchFamily="34" charset="0"/>
              <a:buChar char="•"/>
            </a:pPr>
            <a:r>
              <a:rPr lang="en-US" sz="1500" dirty="0" smtClean="0"/>
              <a:t>Constant internal change as needs </a:t>
            </a:r>
            <a:r>
              <a:rPr lang="en-US" sz="1500" dirty="0"/>
              <a:t>of the </a:t>
            </a:r>
            <a:r>
              <a:rPr lang="en-US" sz="1500" dirty="0" smtClean="0"/>
              <a:t>market are </a:t>
            </a:r>
            <a:r>
              <a:rPr lang="en-US" sz="1500" dirty="0"/>
              <a:t>met</a:t>
            </a:r>
          </a:p>
          <a:p>
            <a:pPr marL="622300" indent="-342900">
              <a:buClr>
                <a:srgbClr val="B21212"/>
              </a:buClr>
              <a:buFont typeface="Arial" panose="020B0604020202020204" pitchFamily="34" charset="0"/>
              <a:buChar char="•"/>
            </a:pPr>
            <a:r>
              <a:rPr lang="en-US" sz="1500" dirty="0" smtClean="0"/>
              <a:t>Unpredictability </a:t>
            </a:r>
            <a:r>
              <a:rPr lang="en-US" sz="1500" dirty="0"/>
              <a:t>of future, </a:t>
            </a:r>
            <a:r>
              <a:rPr lang="en-US" sz="1500" dirty="0" smtClean="0"/>
              <a:t>especially from </a:t>
            </a:r>
            <a:r>
              <a:rPr lang="en-US" sz="1500" dirty="0"/>
              <a:t>point of view of staff</a:t>
            </a:r>
          </a:p>
          <a:p>
            <a:pPr marL="622300" indent="-342900">
              <a:buClr>
                <a:srgbClr val="B21212"/>
              </a:buClr>
              <a:buFont typeface="Arial" panose="020B0604020202020204" pitchFamily="34" charset="0"/>
              <a:buChar char="•"/>
            </a:pPr>
            <a:r>
              <a:rPr lang="en-US" sz="1500" dirty="0" smtClean="0"/>
              <a:t>Abandonment </a:t>
            </a:r>
            <a:r>
              <a:rPr lang="en-US" sz="1500" dirty="0"/>
              <a:t>of earlier product </a:t>
            </a:r>
            <a:r>
              <a:rPr lang="en-US" sz="1500" dirty="0" smtClean="0"/>
              <a:t>investment</a:t>
            </a:r>
          </a:p>
          <a:p>
            <a:pPr marL="0" indent="0">
              <a:spcAft>
                <a:spcPts val="300"/>
              </a:spcAft>
              <a:buNone/>
              <a:defRPr/>
            </a:pPr>
            <a:r>
              <a:rPr lang="en-GB" sz="1500" b="1" dirty="0" smtClean="0">
                <a:solidFill>
                  <a:srgbClr val="FF0000"/>
                </a:solidFill>
              </a:rPr>
              <a:t>P4.1 </a:t>
            </a:r>
            <a:r>
              <a:rPr lang="en-GB" sz="1500" b="1" dirty="0">
                <a:solidFill>
                  <a:srgbClr val="FF0000"/>
                </a:solidFill>
              </a:rPr>
              <a:t>– Task </a:t>
            </a:r>
            <a:r>
              <a:rPr lang="en-GB" sz="1500" b="1" dirty="0" smtClean="0">
                <a:solidFill>
                  <a:srgbClr val="FF0000"/>
                </a:solidFill>
              </a:rPr>
              <a:t>09</a:t>
            </a:r>
            <a:r>
              <a:rPr lang="en-GB" sz="1500" dirty="0" smtClean="0">
                <a:solidFill>
                  <a:srgbClr val="FF0000"/>
                </a:solidFill>
              </a:rPr>
              <a:t> </a:t>
            </a:r>
            <a:r>
              <a:rPr lang="en-GB" sz="1500" dirty="0">
                <a:solidFill>
                  <a:srgbClr val="FF0000"/>
                </a:solidFill>
              </a:rPr>
              <a:t>– Explain the range of different marketing </a:t>
            </a:r>
            <a:r>
              <a:rPr lang="en-GB" sz="1500" dirty="0" smtClean="0">
                <a:solidFill>
                  <a:srgbClr val="FF0000"/>
                </a:solidFill>
              </a:rPr>
              <a:t>approaches and </a:t>
            </a:r>
            <a:r>
              <a:rPr lang="en-GB" sz="1500" dirty="0">
                <a:solidFill>
                  <a:srgbClr val="FF0000"/>
                </a:solidFill>
              </a:rPr>
              <a:t>the </a:t>
            </a:r>
            <a:r>
              <a:rPr lang="en-GB" sz="1500" dirty="0" smtClean="0">
                <a:solidFill>
                  <a:srgbClr val="FF0000"/>
                </a:solidFill>
              </a:rPr>
              <a:t>limits they make to Planning </a:t>
            </a:r>
            <a:r>
              <a:rPr lang="en-GB" sz="1500" dirty="0">
                <a:solidFill>
                  <a:srgbClr val="FF0000"/>
                </a:solidFill>
              </a:rPr>
              <a:t>a Strategy with the use of examples.</a:t>
            </a:r>
          </a:p>
          <a:p>
            <a:pPr marL="0" indent="0">
              <a:spcAft>
                <a:spcPts val="300"/>
              </a:spcAft>
              <a:buNone/>
              <a:defRPr/>
            </a:pPr>
            <a:r>
              <a:rPr lang="en-GB" sz="1500" b="1" dirty="0" smtClean="0">
                <a:solidFill>
                  <a:srgbClr val="FF0000"/>
                </a:solidFill>
              </a:rPr>
              <a:t>P4.1 </a:t>
            </a:r>
            <a:r>
              <a:rPr lang="en-GB" sz="1500" b="1" dirty="0">
                <a:solidFill>
                  <a:srgbClr val="FF0000"/>
                </a:solidFill>
              </a:rPr>
              <a:t>– Task </a:t>
            </a:r>
            <a:r>
              <a:rPr lang="en-GB" sz="1500" b="1" dirty="0" smtClean="0">
                <a:solidFill>
                  <a:srgbClr val="FF0000"/>
                </a:solidFill>
              </a:rPr>
              <a:t>10 </a:t>
            </a:r>
            <a:r>
              <a:rPr lang="en-GB" sz="1500" dirty="0">
                <a:solidFill>
                  <a:srgbClr val="FF0000"/>
                </a:solidFill>
              </a:rPr>
              <a:t>- </a:t>
            </a:r>
            <a:r>
              <a:rPr lang="en-US" sz="1500" dirty="0">
                <a:solidFill>
                  <a:srgbClr val="FF0000"/>
                </a:solidFill>
              </a:rPr>
              <a:t>Identify the different </a:t>
            </a:r>
            <a:r>
              <a:rPr lang="en-US" sz="1500" dirty="0" smtClean="0">
                <a:solidFill>
                  <a:srgbClr val="FF0000"/>
                </a:solidFill>
              </a:rPr>
              <a:t>marketing approaches that could be used for </a:t>
            </a:r>
            <a:r>
              <a:rPr lang="en-US" sz="1500" dirty="0">
                <a:solidFill>
                  <a:srgbClr val="FF0000"/>
                </a:solidFill>
              </a:rPr>
              <a:t>INK and outline the benefits to a company like INK of using each of these</a:t>
            </a:r>
            <a:r>
              <a:rPr lang="en-US" sz="1500" dirty="0" smtClean="0">
                <a:solidFill>
                  <a:srgbClr val="FF0000"/>
                </a:solidFill>
              </a:rPr>
              <a:t>.</a:t>
            </a:r>
            <a:endParaRPr lang="en-US" sz="150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 Approaches to Marketing – Market Led</a:t>
            </a:r>
            <a:endParaRPr lang="en-US" sz="3200" dirty="0"/>
          </a:p>
        </p:txBody>
      </p:sp>
    </p:spTree>
    <p:extLst>
      <p:ext uri="{BB962C8B-B14F-4D97-AF65-F5344CB8AC3E}">
        <p14:creationId xmlns:p14="http://schemas.microsoft.com/office/powerpoint/2010/main" val="1644727971"/>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893921"/>
          </a:xfrm>
          <a:prstGeom prst="rect">
            <a:avLst/>
          </a:prstGeom>
        </p:spPr>
        <p:txBody>
          <a:bodyPr wrap="square">
            <a:spAutoFit/>
          </a:bodyPr>
          <a:lstStyle/>
          <a:p>
            <a:pPr marL="342900" indent="-342900">
              <a:buClr>
                <a:srgbClr val="B21212"/>
              </a:buClr>
              <a:buFont typeface="Wingdings 3" panose="05040102010807070707" pitchFamily="18" charset="2"/>
              <a:buChar char=""/>
            </a:pPr>
            <a:r>
              <a:rPr lang="en-US" sz="1300" dirty="0" smtClean="0"/>
              <a:t>For M2.1 you need to research and analyse one specific marketing approach made by a company and describe the approach they took in their campaign. This can be any company, even you school. For instance:  </a:t>
            </a:r>
            <a:endParaRPr lang="en-US" sz="1300" dirty="0"/>
          </a:p>
          <a:p>
            <a:pPr>
              <a:buClr>
                <a:srgbClr val="B21212"/>
              </a:buClr>
            </a:pPr>
            <a:r>
              <a:rPr lang="en-US" sz="1300" b="1" dirty="0"/>
              <a:t>Marketing strategy of Coca </a:t>
            </a:r>
            <a:r>
              <a:rPr lang="en-US" sz="1300" b="1" dirty="0" smtClean="0"/>
              <a:t>cola</a:t>
            </a:r>
            <a:endParaRPr lang="en-US" sz="1300" b="1" dirty="0"/>
          </a:p>
          <a:p>
            <a:pPr marL="342900" indent="-342900">
              <a:buClr>
                <a:srgbClr val="B21212"/>
              </a:buClr>
              <a:buFont typeface="Wingdings 3" panose="05040102010807070707" pitchFamily="18" charset="2"/>
              <a:buChar char=""/>
            </a:pPr>
            <a:r>
              <a:rPr lang="en-US" sz="1300" dirty="0" smtClean="0"/>
              <a:t>Coca </a:t>
            </a:r>
            <a:r>
              <a:rPr lang="en-US" sz="1300" dirty="0"/>
              <a:t>Cola is world’s leading soft drink maker and operates in more than 200 countries around the world. </a:t>
            </a:r>
            <a:r>
              <a:rPr lang="en-US" sz="1300" dirty="0" smtClean="0"/>
              <a:t>It </a:t>
            </a:r>
            <a:r>
              <a:rPr lang="en-US" sz="1300" dirty="0"/>
              <a:t>generates 60% of its revenue and about 80% of its operating profit from outside the United States. It has strong brand recognition across the globe. </a:t>
            </a:r>
            <a:r>
              <a:rPr lang="en-US" sz="1300" dirty="0" smtClean="0"/>
              <a:t>Approximately </a:t>
            </a:r>
            <a:r>
              <a:rPr lang="en-US" sz="1300" dirty="0"/>
              <a:t>94% of the world population is aware of the red &amp; white logo of Coca Cola.</a:t>
            </a:r>
          </a:p>
          <a:p>
            <a:pPr marL="342900" indent="-342900">
              <a:buClr>
                <a:srgbClr val="B21212"/>
              </a:buClr>
              <a:buFont typeface="Wingdings 3" panose="05040102010807070707" pitchFamily="18" charset="2"/>
              <a:buChar char=""/>
            </a:pPr>
            <a:r>
              <a:rPr lang="en-US" sz="1300" b="1" dirty="0" smtClean="0"/>
              <a:t>Operations</a:t>
            </a:r>
            <a:r>
              <a:rPr lang="en-US" sz="1300" dirty="0" smtClean="0"/>
              <a:t> </a:t>
            </a:r>
            <a:r>
              <a:rPr lang="en-US" sz="1300" dirty="0"/>
              <a:t>– Coca cola has outsourced the bottling operation to the franchisee, </a:t>
            </a:r>
            <a:r>
              <a:rPr lang="en-US" sz="1300" dirty="0" smtClean="0"/>
              <a:t>FEMSA. </a:t>
            </a:r>
            <a:r>
              <a:rPr lang="en-US" sz="1300" dirty="0"/>
              <a:t>It helps the company in capturing important growth opportunities in under-developed non-carbonated beverage segment and in strategic acquisitions by entering into agreements to jointly acquire companies with The Coca Cola Company.</a:t>
            </a:r>
          </a:p>
          <a:p>
            <a:pPr marL="342900" indent="-342900">
              <a:buClr>
                <a:srgbClr val="B21212"/>
              </a:buClr>
              <a:buFont typeface="Wingdings 3" panose="05040102010807070707" pitchFamily="18" charset="2"/>
              <a:buChar char=""/>
            </a:pPr>
            <a:r>
              <a:rPr lang="en-US" sz="1300" b="1" dirty="0" smtClean="0"/>
              <a:t>Cost </a:t>
            </a:r>
            <a:r>
              <a:rPr lang="en-US" sz="1300" b="1" dirty="0"/>
              <a:t>control</a:t>
            </a:r>
            <a:r>
              <a:rPr lang="en-US" sz="1300" dirty="0"/>
              <a:t> – Its diversified product portfolio, Outsourcing operations &amp; economies of scale helps it in cutting its operational cost &amp; increase its profitability.</a:t>
            </a:r>
          </a:p>
          <a:p>
            <a:pPr marL="342900" indent="-342900">
              <a:buClr>
                <a:srgbClr val="B21212"/>
              </a:buClr>
              <a:buFont typeface="Wingdings 3" panose="05040102010807070707" pitchFamily="18" charset="2"/>
              <a:buChar char=""/>
            </a:pPr>
            <a:r>
              <a:rPr lang="en-US" sz="1300" b="1" dirty="0" smtClean="0"/>
              <a:t>Strong </a:t>
            </a:r>
            <a:r>
              <a:rPr lang="en-US" sz="1300" b="1" dirty="0"/>
              <a:t>Brand Portfolio</a:t>
            </a:r>
            <a:r>
              <a:rPr lang="en-US" sz="1300" dirty="0"/>
              <a:t> – Company offers a powerful and wide portfolio of beverages to its customers, and continuously explores promising beverage categories to capture growth in its different markets. Its beverage portfolio consist of carbonated soft drinks, bottled water, juices, orangeades, </a:t>
            </a:r>
            <a:r>
              <a:rPr lang="en-US" sz="1300" dirty="0" err="1"/>
              <a:t>iso</a:t>
            </a:r>
            <a:r>
              <a:rPr lang="en-US" sz="1300" dirty="0"/>
              <a:t>-tonics, teas, energy drinks, milk, coffee and even beer in some markets such as Brazil</a:t>
            </a:r>
            <a:r>
              <a:rPr lang="en-US" sz="1300" dirty="0" smtClean="0"/>
              <a:t>.</a:t>
            </a:r>
          </a:p>
          <a:p>
            <a:pPr>
              <a:buClr>
                <a:srgbClr val="B21212"/>
              </a:buClr>
            </a:pPr>
            <a:r>
              <a:rPr lang="en-US" sz="1300" b="1" dirty="0" smtClean="0">
                <a:solidFill>
                  <a:srgbClr val="FF0000"/>
                </a:solidFill>
              </a:rPr>
              <a:t>M2.1- Task 11 - </a:t>
            </a:r>
            <a:r>
              <a:rPr lang="en-US" sz="1300" dirty="0">
                <a:solidFill>
                  <a:srgbClr val="FF0000"/>
                </a:solidFill>
              </a:rPr>
              <a:t>Analyse the marketing approach taken and the marketing strategy created by a specific business to market a </a:t>
            </a:r>
            <a:r>
              <a:rPr lang="en-US" sz="1300" dirty="0" smtClean="0">
                <a:solidFill>
                  <a:srgbClr val="FF0000"/>
                </a:solidFill>
              </a:rPr>
              <a:t>product.</a:t>
            </a:r>
          </a:p>
          <a:p>
            <a:pPr marL="285750" indent="-285750">
              <a:buClr>
                <a:srgbClr val="B21212"/>
              </a:buClr>
              <a:buFont typeface="Wingdings 3" panose="05040102010807070707" pitchFamily="18" charset="2"/>
              <a:buChar char=""/>
            </a:pPr>
            <a:r>
              <a:rPr lang="en-US" sz="1300" dirty="0" smtClean="0"/>
              <a:t>Answer the following questions:</a:t>
            </a:r>
          </a:p>
          <a:p>
            <a:pPr marL="536575" indent="-257175">
              <a:buClr>
                <a:srgbClr val="B21212"/>
              </a:buClr>
              <a:buFont typeface="+mj-lt"/>
              <a:buAutoNum type="arabicPeriod"/>
            </a:pPr>
            <a:r>
              <a:rPr lang="en-US" sz="1300" dirty="0" smtClean="0"/>
              <a:t>What was the approach the company took?</a:t>
            </a:r>
          </a:p>
          <a:p>
            <a:pPr marL="536575" indent="-257175">
              <a:buClr>
                <a:srgbClr val="B21212"/>
              </a:buClr>
              <a:buFont typeface="+mj-lt"/>
              <a:buAutoNum type="arabicPeriod"/>
            </a:pPr>
            <a:r>
              <a:rPr lang="en-US" sz="1300" dirty="0" smtClean="0"/>
              <a:t>Why take this approach:</a:t>
            </a:r>
          </a:p>
          <a:p>
            <a:pPr marL="536575" indent="-257175">
              <a:buClr>
                <a:srgbClr val="B21212"/>
              </a:buClr>
              <a:buFont typeface="+mj-lt"/>
              <a:buAutoNum type="arabicPeriod"/>
            </a:pPr>
            <a:r>
              <a:rPr lang="en-US" sz="1300" dirty="0" smtClean="0"/>
              <a:t>What were their rivals doing?</a:t>
            </a:r>
          </a:p>
          <a:p>
            <a:pPr marL="536575" indent="-257175">
              <a:buClr>
                <a:srgbClr val="B21212"/>
              </a:buClr>
              <a:buFont typeface="+mj-lt"/>
              <a:buAutoNum type="arabicPeriod"/>
            </a:pPr>
            <a:r>
              <a:rPr lang="en-US" sz="1300" dirty="0" smtClean="0"/>
              <a:t>What did they achieve from this approach?</a:t>
            </a:r>
          </a:p>
          <a:p>
            <a:pPr marL="536575" indent="-257175">
              <a:buClr>
                <a:srgbClr val="B21212"/>
              </a:buClr>
              <a:buFont typeface="+mj-lt"/>
              <a:buAutoNum type="arabicPeriod"/>
            </a:pPr>
            <a:r>
              <a:rPr lang="en-US" sz="1300" dirty="0" smtClean="0"/>
              <a:t>Show examples of the approach.</a:t>
            </a:r>
          </a:p>
          <a:p>
            <a:pPr marL="536575" indent="-257175">
              <a:buClr>
                <a:srgbClr val="B21212"/>
              </a:buClr>
              <a:buFont typeface="+mj-lt"/>
              <a:buAutoNum type="arabicPeriod"/>
            </a:pPr>
            <a:r>
              <a:rPr lang="en-US" sz="1300" dirty="0" smtClean="0"/>
              <a:t>Describe the competitive edge the company was aiming for in marketing this way.</a:t>
            </a:r>
          </a:p>
          <a:p>
            <a:pPr marL="536575" indent="-257175">
              <a:buClr>
                <a:srgbClr val="B21212"/>
              </a:buClr>
              <a:buFont typeface="+mj-lt"/>
              <a:buAutoNum type="arabicPeriod"/>
            </a:pPr>
            <a:r>
              <a:rPr lang="en-US" sz="1300" dirty="0" smtClean="0"/>
              <a:t>How did the company use their product identity to their advantage.</a:t>
            </a:r>
          </a:p>
          <a:p>
            <a:pPr marL="536575" indent="-257175">
              <a:buClr>
                <a:srgbClr val="B21212"/>
              </a:buClr>
              <a:buFont typeface="+mj-lt"/>
              <a:buAutoNum type="arabicPeriod"/>
            </a:pPr>
            <a:r>
              <a:rPr lang="en-US" sz="1300" dirty="0" smtClean="0"/>
              <a:t>Suggest ways they might have changed their marketing </a:t>
            </a:r>
            <a:r>
              <a:rPr lang="en-US" sz="1300" dirty="0" err="1" smtClean="0"/>
              <a:t>strartegy</a:t>
            </a:r>
            <a:r>
              <a:rPr lang="en-US" sz="1300" dirty="0" smtClean="0"/>
              <a:t> for different countries.</a:t>
            </a:r>
            <a:endParaRPr lang="en-US" sz="1300" dirty="0"/>
          </a:p>
          <a:p>
            <a:pPr marL="342900" indent="-342900">
              <a:buClr>
                <a:srgbClr val="B21212"/>
              </a:buClr>
              <a:buFont typeface="+mj-lt"/>
              <a:buAutoNum type="arabicPeriod"/>
            </a:pPr>
            <a:endParaRPr lang="en-US" sz="1300" dirty="0" smtClean="0"/>
          </a:p>
        </p:txBody>
      </p:sp>
      <p:sp>
        <p:nvSpPr>
          <p:cNvPr id="14" name="Title 2"/>
          <p:cNvSpPr>
            <a:spLocks noGrp="1"/>
          </p:cNvSpPr>
          <p:nvPr>
            <p:ph type="title"/>
          </p:nvPr>
        </p:nvSpPr>
        <p:spPr>
          <a:xfrm>
            <a:off x="70266" y="72008"/>
            <a:ext cx="8859452" cy="548680"/>
          </a:xfrm>
        </p:spPr>
        <p:txBody>
          <a:bodyPr>
            <a:noAutofit/>
          </a:bodyPr>
          <a:lstStyle/>
          <a:p>
            <a:r>
              <a:rPr lang="en-US" sz="3200" dirty="0" smtClean="0"/>
              <a:t>M2.1 – Approaches to Marketing – Market Led</a:t>
            </a:r>
            <a:endParaRPr lang="en-US" sz="3200" dirty="0"/>
          </a:p>
        </p:txBody>
      </p:sp>
    </p:spTree>
    <p:extLst>
      <p:ext uri="{BB962C8B-B14F-4D97-AF65-F5344CB8AC3E}">
        <p14:creationId xmlns:p14="http://schemas.microsoft.com/office/powerpoint/2010/main" val="1992930862"/>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795433"/>
          </a:xfrm>
          <a:prstGeom prst="rect">
            <a:avLst/>
          </a:prstGeom>
        </p:spPr>
        <p:txBody>
          <a:bodyPr wrap="square">
            <a:spAutoFit/>
          </a:bodyPr>
          <a:lstStyle/>
          <a:p>
            <a:pPr>
              <a:spcAft>
                <a:spcPts val="300"/>
              </a:spcAft>
              <a:defRPr/>
            </a:pPr>
            <a:r>
              <a:rPr lang="en-US" sz="1440" b="1" dirty="0">
                <a:solidFill>
                  <a:srgbClr val="F53939"/>
                </a:solidFill>
              </a:rPr>
              <a:t>P1.1 – Task 01 - </a:t>
            </a:r>
            <a:r>
              <a:rPr lang="en-US" sz="1440" dirty="0">
                <a:solidFill>
                  <a:srgbClr val="F53939"/>
                </a:solidFill>
              </a:rPr>
              <a:t>Why is market research important? What kinds of market research might have prevented the above situation? Be as precise as you can.</a:t>
            </a:r>
          </a:p>
          <a:p>
            <a:pPr marL="0" indent="0">
              <a:spcAft>
                <a:spcPts val="300"/>
              </a:spcAft>
              <a:buNone/>
              <a:defRPr/>
            </a:pPr>
            <a:r>
              <a:rPr lang="en-GB" sz="1440" b="1" dirty="0" smtClean="0">
                <a:solidFill>
                  <a:srgbClr val="FF0000"/>
                </a:solidFill>
              </a:rPr>
              <a:t>P1.2 </a:t>
            </a:r>
            <a:r>
              <a:rPr lang="en-GB" sz="1440" b="1" dirty="0">
                <a:solidFill>
                  <a:srgbClr val="FF0000"/>
                </a:solidFill>
              </a:rPr>
              <a:t>– Task 02</a:t>
            </a:r>
            <a:r>
              <a:rPr lang="en-GB" sz="1440" dirty="0">
                <a:solidFill>
                  <a:srgbClr val="FF0000"/>
                </a:solidFill>
              </a:rPr>
              <a:t> – Explain what Marketing objectives typically cover using the SMART analysis to define revenue, customer base, repeat custom, new products, market share, brand awareness, advertising campaigns and staying innovative.</a:t>
            </a:r>
          </a:p>
          <a:p>
            <a:pPr marL="0" indent="0">
              <a:spcAft>
                <a:spcPts val="300"/>
              </a:spcAft>
              <a:buNone/>
              <a:defRPr/>
            </a:pPr>
            <a:r>
              <a:rPr lang="en-GB" sz="1440" b="1" dirty="0">
                <a:solidFill>
                  <a:srgbClr val="FF0000"/>
                </a:solidFill>
              </a:rPr>
              <a:t>P1.2 – Task 03 </a:t>
            </a:r>
            <a:r>
              <a:rPr lang="en-GB" sz="1440" dirty="0">
                <a:solidFill>
                  <a:srgbClr val="FF0000"/>
                </a:solidFill>
              </a:rPr>
              <a:t>- </a:t>
            </a:r>
            <a:r>
              <a:rPr lang="en-US" sz="1440" dirty="0">
                <a:solidFill>
                  <a:srgbClr val="FF0000"/>
                </a:solidFill>
              </a:rPr>
              <a:t>Identify SMART marketing objectives for INK and consider the aims and potential outcomes of these set objectives.</a:t>
            </a:r>
            <a:endParaRPr lang="en-GB" sz="1440" dirty="0">
              <a:solidFill>
                <a:srgbClr val="FF0000"/>
              </a:solidFill>
            </a:endParaRPr>
          </a:p>
          <a:p>
            <a:pPr marL="0" indent="0">
              <a:spcAft>
                <a:spcPts val="300"/>
              </a:spcAft>
              <a:buNone/>
              <a:defRPr/>
            </a:pPr>
            <a:r>
              <a:rPr lang="en-GB" sz="1440" b="1" dirty="0" smtClean="0">
                <a:solidFill>
                  <a:srgbClr val="FF0000"/>
                </a:solidFill>
              </a:rPr>
              <a:t>P2.1 </a:t>
            </a:r>
            <a:r>
              <a:rPr lang="en-GB" sz="1440" b="1" dirty="0">
                <a:solidFill>
                  <a:srgbClr val="FF0000"/>
                </a:solidFill>
              </a:rPr>
              <a:t>– Task 04</a:t>
            </a:r>
            <a:r>
              <a:rPr lang="en-GB" sz="1440" dirty="0">
                <a:solidFill>
                  <a:srgbClr val="FF0000"/>
                </a:solidFill>
              </a:rPr>
              <a:t> – Explain the role and benefits or Market Segmentation in Planning a Strategy with the use of examples.</a:t>
            </a:r>
          </a:p>
          <a:p>
            <a:pPr marL="0" indent="0">
              <a:spcAft>
                <a:spcPts val="300"/>
              </a:spcAft>
              <a:buNone/>
              <a:defRPr/>
            </a:pPr>
            <a:r>
              <a:rPr lang="en-US" sz="1440" b="1" dirty="0">
                <a:solidFill>
                  <a:srgbClr val="FF0000"/>
                </a:solidFill>
              </a:rPr>
              <a:t>M1.1 – Task 05 </a:t>
            </a:r>
            <a:r>
              <a:rPr lang="en-US" sz="1440" dirty="0">
                <a:solidFill>
                  <a:srgbClr val="FF0000"/>
                </a:solidFill>
              </a:rPr>
              <a:t>- Identify the levels and methods of Segmentation in line with a marketing strategy for INK and outline the benefits to a company like INK of doing so. Explain the importance to a specific business of market segmentation in planning a marketing strategy.</a:t>
            </a:r>
          </a:p>
          <a:p>
            <a:pPr>
              <a:spcAft>
                <a:spcPts val="300"/>
              </a:spcAft>
              <a:defRPr/>
            </a:pPr>
            <a:r>
              <a:rPr lang="en-US" sz="1440" b="1" dirty="0" smtClean="0">
                <a:solidFill>
                  <a:srgbClr val="FF0000"/>
                </a:solidFill>
                <a:latin typeface="Arial" panose="020B0604020202020204" pitchFamily="34" charset="0"/>
                <a:cs typeface="Arial" panose="020B0604020202020204" pitchFamily="34" charset="0"/>
              </a:rPr>
              <a:t>D1.1 </a:t>
            </a:r>
            <a:r>
              <a:rPr lang="en-US" sz="1440" b="1" dirty="0">
                <a:solidFill>
                  <a:srgbClr val="FF0000"/>
                </a:solidFill>
                <a:latin typeface="Arial" panose="020B0604020202020204" pitchFamily="34" charset="0"/>
                <a:cs typeface="Arial" panose="020B0604020202020204" pitchFamily="34" charset="0"/>
              </a:rPr>
              <a:t>– Task 06 </a:t>
            </a:r>
            <a:r>
              <a:rPr lang="en-US" sz="1440" dirty="0">
                <a:solidFill>
                  <a:srgbClr val="FF0000"/>
                </a:solidFill>
                <a:latin typeface="Arial" panose="020B0604020202020204" pitchFamily="34" charset="0"/>
                <a:cs typeface="Arial" panose="020B0604020202020204" pitchFamily="34" charset="0"/>
              </a:rPr>
              <a:t>- Compare two businesses with contrasting marketing strategies and evaluate the impact of the strategy on each business</a:t>
            </a:r>
            <a:endParaRPr lang="en-GB" sz="1440" dirty="0">
              <a:solidFill>
                <a:srgbClr val="FF0000"/>
              </a:solidFill>
              <a:latin typeface="Arial" panose="020B0604020202020204" pitchFamily="34" charset="0"/>
            </a:endParaRPr>
          </a:p>
          <a:p>
            <a:pPr marL="0" indent="0">
              <a:spcAft>
                <a:spcPts val="300"/>
              </a:spcAft>
              <a:buNone/>
              <a:defRPr/>
            </a:pPr>
            <a:r>
              <a:rPr lang="en-GB" sz="1440" b="1" dirty="0" smtClean="0">
                <a:solidFill>
                  <a:srgbClr val="FF0000"/>
                </a:solidFill>
              </a:rPr>
              <a:t>P3.1 </a:t>
            </a:r>
            <a:r>
              <a:rPr lang="en-GB" sz="1440" b="1" dirty="0">
                <a:solidFill>
                  <a:srgbClr val="FF0000"/>
                </a:solidFill>
              </a:rPr>
              <a:t>– Task </a:t>
            </a:r>
            <a:r>
              <a:rPr lang="en-GB" sz="1440" b="1" dirty="0" smtClean="0">
                <a:solidFill>
                  <a:srgbClr val="FF0000"/>
                </a:solidFill>
              </a:rPr>
              <a:t>07</a:t>
            </a:r>
            <a:r>
              <a:rPr lang="en-GB" sz="1440" dirty="0" smtClean="0">
                <a:solidFill>
                  <a:srgbClr val="FF0000"/>
                </a:solidFill>
              </a:rPr>
              <a:t> </a:t>
            </a:r>
            <a:r>
              <a:rPr lang="en-GB" sz="1440" dirty="0">
                <a:solidFill>
                  <a:srgbClr val="FF0000"/>
                </a:solidFill>
              </a:rPr>
              <a:t>– Explain the range of different marketing strategies and the role they play  in Planning a Strategy with the use of examples.</a:t>
            </a:r>
          </a:p>
          <a:p>
            <a:pPr marL="0" indent="0">
              <a:spcAft>
                <a:spcPts val="300"/>
              </a:spcAft>
              <a:buNone/>
              <a:defRPr/>
            </a:pPr>
            <a:r>
              <a:rPr lang="en-GB" sz="1440" b="1" dirty="0">
                <a:solidFill>
                  <a:srgbClr val="FF0000"/>
                </a:solidFill>
              </a:rPr>
              <a:t>P3.1 – Task </a:t>
            </a:r>
            <a:r>
              <a:rPr lang="en-GB" sz="1440" b="1" dirty="0" smtClean="0">
                <a:solidFill>
                  <a:srgbClr val="FF0000"/>
                </a:solidFill>
              </a:rPr>
              <a:t>08 </a:t>
            </a:r>
            <a:r>
              <a:rPr lang="en-GB" sz="1440" dirty="0">
                <a:solidFill>
                  <a:srgbClr val="FF0000"/>
                </a:solidFill>
              </a:rPr>
              <a:t>- </a:t>
            </a:r>
            <a:r>
              <a:rPr lang="en-US" sz="1440" dirty="0">
                <a:solidFill>
                  <a:srgbClr val="FF0000"/>
                </a:solidFill>
              </a:rPr>
              <a:t>Identify the different strategies of marketing for INK and outline the benefits to a company like INK of using each of these.</a:t>
            </a:r>
            <a:endParaRPr lang="en-US" sz="1440" dirty="0"/>
          </a:p>
          <a:p>
            <a:pPr marL="0" indent="0">
              <a:spcAft>
                <a:spcPts val="300"/>
              </a:spcAft>
              <a:buNone/>
              <a:defRPr/>
            </a:pPr>
            <a:r>
              <a:rPr lang="en-GB" sz="1440" b="1" dirty="0" smtClean="0">
                <a:solidFill>
                  <a:srgbClr val="FF0000"/>
                </a:solidFill>
              </a:rPr>
              <a:t>P4.1 </a:t>
            </a:r>
            <a:r>
              <a:rPr lang="en-GB" sz="1440" b="1" dirty="0">
                <a:solidFill>
                  <a:srgbClr val="FF0000"/>
                </a:solidFill>
              </a:rPr>
              <a:t>– Task </a:t>
            </a:r>
            <a:r>
              <a:rPr lang="en-GB" sz="1440" b="1" dirty="0" smtClean="0">
                <a:solidFill>
                  <a:srgbClr val="FF0000"/>
                </a:solidFill>
              </a:rPr>
              <a:t>09</a:t>
            </a:r>
            <a:r>
              <a:rPr lang="en-GB" sz="1440" dirty="0" smtClean="0">
                <a:solidFill>
                  <a:srgbClr val="FF0000"/>
                </a:solidFill>
              </a:rPr>
              <a:t> </a:t>
            </a:r>
            <a:r>
              <a:rPr lang="en-GB" sz="1440" dirty="0">
                <a:solidFill>
                  <a:srgbClr val="FF0000"/>
                </a:solidFill>
              </a:rPr>
              <a:t>– Explain the range of different marketing </a:t>
            </a:r>
            <a:r>
              <a:rPr lang="en-GB" sz="1440" dirty="0" smtClean="0">
                <a:solidFill>
                  <a:srgbClr val="FF0000"/>
                </a:solidFill>
              </a:rPr>
              <a:t>approaches and </a:t>
            </a:r>
            <a:r>
              <a:rPr lang="en-GB" sz="1440" dirty="0">
                <a:solidFill>
                  <a:srgbClr val="FF0000"/>
                </a:solidFill>
              </a:rPr>
              <a:t>the </a:t>
            </a:r>
            <a:r>
              <a:rPr lang="en-GB" sz="1440" dirty="0" smtClean="0">
                <a:solidFill>
                  <a:srgbClr val="FF0000"/>
                </a:solidFill>
              </a:rPr>
              <a:t>limits they make to Planning </a:t>
            </a:r>
            <a:r>
              <a:rPr lang="en-GB" sz="1440" dirty="0">
                <a:solidFill>
                  <a:srgbClr val="FF0000"/>
                </a:solidFill>
              </a:rPr>
              <a:t>a Strategy with the use of examples.</a:t>
            </a:r>
          </a:p>
          <a:p>
            <a:pPr marL="0" indent="0">
              <a:spcAft>
                <a:spcPts val="300"/>
              </a:spcAft>
              <a:buNone/>
              <a:defRPr/>
            </a:pPr>
            <a:r>
              <a:rPr lang="en-GB" sz="1440" b="1" dirty="0" smtClean="0">
                <a:solidFill>
                  <a:srgbClr val="FF0000"/>
                </a:solidFill>
              </a:rPr>
              <a:t>P4.1 </a:t>
            </a:r>
            <a:r>
              <a:rPr lang="en-GB" sz="1440" b="1" dirty="0">
                <a:solidFill>
                  <a:srgbClr val="FF0000"/>
                </a:solidFill>
              </a:rPr>
              <a:t>– Task </a:t>
            </a:r>
            <a:r>
              <a:rPr lang="en-GB" sz="1440" b="1" dirty="0" smtClean="0">
                <a:solidFill>
                  <a:srgbClr val="FF0000"/>
                </a:solidFill>
              </a:rPr>
              <a:t>10 </a:t>
            </a:r>
            <a:r>
              <a:rPr lang="en-GB" sz="1440" dirty="0">
                <a:solidFill>
                  <a:srgbClr val="FF0000"/>
                </a:solidFill>
              </a:rPr>
              <a:t>- </a:t>
            </a:r>
            <a:r>
              <a:rPr lang="en-US" sz="1440" dirty="0">
                <a:solidFill>
                  <a:srgbClr val="FF0000"/>
                </a:solidFill>
              </a:rPr>
              <a:t>Identify the different </a:t>
            </a:r>
            <a:r>
              <a:rPr lang="en-US" sz="1440" dirty="0" smtClean="0">
                <a:solidFill>
                  <a:srgbClr val="FF0000"/>
                </a:solidFill>
              </a:rPr>
              <a:t>marketing approaches that could be used for </a:t>
            </a:r>
            <a:r>
              <a:rPr lang="en-US" sz="1440" dirty="0">
                <a:solidFill>
                  <a:srgbClr val="FF0000"/>
                </a:solidFill>
              </a:rPr>
              <a:t>INK and outline the benefits to a company like INK of using each of these</a:t>
            </a:r>
            <a:r>
              <a:rPr lang="en-US" sz="1440" dirty="0" smtClean="0">
                <a:solidFill>
                  <a:srgbClr val="FF0000"/>
                </a:solidFill>
              </a:rPr>
              <a:t>.</a:t>
            </a:r>
          </a:p>
          <a:p>
            <a:pPr>
              <a:spcAft>
                <a:spcPts val="300"/>
              </a:spcAft>
              <a:defRPr/>
            </a:pPr>
            <a:r>
              <a:rPr lang="en-US" sz="1440" b="1" dirty="0">
                <a:solidFill>
                  <a:srgbClr val="FF0000"/>
                </a:solidFill>
              </a:rPr>
              <a:t>M2.1- Task 11 - </a:t>
            </a:r>
            <a:r>
              <a:rPr lang="en-US" sz="1440" dirty="0">
                <a:solidFill>
                  <a:srgbClr val="FF0000"/>
                </a:solidFill>
              </a:rPr>
              <a:t>Analyse the marketing approach taken and the marketing strategy created by a specific business to market a product</a:t>
            </a:r>
            <a:r>
              <a:rPr lang="en-US" sz="1440" dirty="0" smtClean="0">
                <a:solidFill>
                  <a:srgbClr val="FF0000"/>
                </a:solidFill>
              </a:rPr>
              <a:t>.</a:t>
            </a:r>
            <a:endParaRPr lang="en-US" sz="144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200" dirty="0" smtClean="0"/>
              <a:t>LO1 – Assessment Criteria</a:t>
            </a:r>
            <a:endParaRPr lang="en-US" sz="3200" dirty="0"/>
          </a:p>
        </p:txBody>
      </p:sp>
    </p:spTree>
    <p:extLst>
      <p:ext uri="{BB962C8B-B14F-4D97-AF65-F5344CB8AC3E}">
        <p14:creationId xmlns:p14="http://schemas.microsoft.com/office/powerpoint/2010/main" val="710283157"/>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01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2616067069"/>
              </p:ext>
            </p:extLst>
          </p:nvPr>
        </p:nvGraphicFramePr>
        <p:xfrm>
          <a:off x="251520" y="976121"/>
          <a:ext cx="8580620" cy="5684520"/>
        </p:xfrm>
        <a:graphic>
          <a:graphicData uri="http://schemas.openxmlformats.org/drawingml/2006/table">
            <a:tbl>
              <a:tblPr firstRow="1" bandRow="1">
                <a:tableStyleId>{5C22544A-7EE6-4342-B048-85BDC9FD1C3A}</a:tableStyleId>
              </a:tblPr>
              <a:tblGrid>
                <a:gridCol w="1728192"/>
                <a:gridCol w="2664296"/>
                <a:gridCol w="2088232"/>
                <a:gridCol w="2099900"/>
              </a:tblGrid>
              <a:tr h="202312">
                <a:tc>
                  <a:txBody>
                    <a:bodyPr/>
                    <a:lstStyle/>
                    <a:p>
                      <a:pPr algn="ctr"/>
                      <a:r>
                        <a:rPr lang="en-US" sz="1100" dirty="0" smtClean="0">
                          <a:latin typeface="Arial" panose="020B0604020202020204" pitchFamily="34" charset="0"/>
                          <a:cs typeface="Arial" panose="020B0604020202020204" pitchFamily="34" charset="0"/>
                        </a:rPr>
                        <a:t>LO</a:t>
                      </a:r>
                      <a:endParaRPr lang="en-GB" sz="1100" dirty="0">
                        <a:latin typeface="Arial" panose="020B0604020202020204" pitchFamily="34" charset="0"/>
                        <a:cs typeface="Arial" panose="020B0604020202020204" pitchFamily="34" charset="0"/>
                      </a:endParaRPr>
                    </a:p>
                  </a:txBody>
                  <a:tcPr/>
                </a:tc>
                <a:tc>
                  <a:txBody>
                    <a:bodyPr/>
                    <a:lstStyle/>
                    <a:p>
                      <a:pPr algn="ctr"/>
                      <a:r>
                        <a:rPr lang="en-US" sz="1100" dirty="0" smtClean="0">
                          <a:latin typeface="Arial" panose="020B0604020202020204" pitchFamily="34" charset="0"/>
                          <a:cs typeface="Arial" panose="020B0604020202020204" pitchFamily="34" charset="0"/>
                        </a:rPr>
                        <a:t>Pass</a:t>
                      </a:r>
                      <a:endParaRPr lang="en-GB" sz="1100" dirty="0">
                        <a:latin typeface="Arial" panose="020B0604020202020204" pitchFamily="34" charset="0"/>
                        <a:cs typeface="Arial" panose="020B0604020202020204" pitchFamily="34" charset="0"/>
                      </a:endParaRPr>
                    </a:p>
                  </a:txBody>
                  <a:tcPr/>
                </a:tc>
                <a:tc>
                  <a:txBody>
                    <a:bodyPr/>
                    <a:lstStyle/>
                    <a:p>
                      <a:pPr algn="ctr"/>
                      <a:r>
                        <a:rPr lang="en-US" sz="1100" dirty="0" smtClean="0">
                          <a:latin typeface="Arial" panose="020B0604020202020204" pitchFamily="34" charset="0"/>
                          <a:cs typeface="Arial" panose="020B0604020202020204" pitchFamily="34" charset="0"/>
                        </a:rPr>
                        <a:t>Merit</a:t>
                      </a:r>
                      <a:endParaRPr lang="en-GB" sz="1100" dirty="0">
                        <a:latin typeface="Arial" panose="020B0604020202020204" pitchFamily="34" charset="0"/>
                        <a:cs typeface="Arial" panose="020B0604020202020204" pitchFamily="34" charset="0"/>
                      </a:endParaRPr>
                    </a:p>
                  </a:txBody>
                  <a:tcPr/>
                </a:tc>
                <a:tc>
                  <a:txBody>
                    <a:bodyPr/>
                    <a:lstStyle/>
                    <a:p>
                      <a:pPr algn="ctr"/>
                      <a:r>
                        <a:rPr lang="en-US" sz="1100" dirty="0" smtClean="0">
                          <a:latin typeface="Arial" panose="020B0604020202020204" pitchFamily="34" charset="0"/>
                          <a:cs typeface="Arial" panose="020B0604020202020204" pitchFamily="34" charset="0"/>
                        </a:rPr>
                        <a:t>Distinction</a:t>
                      </a:r>
                      <a:endParaRPr lang="en-GB" sz="1100" dirty="0">
                        <a:latin typeface="Arial" panose="020B0604020202020204" pitchFamily="34" charset="0"/>
                        <a:cs typeface="Arial" panose="020B0604020202020204" pitchFamily="34" charset="0"/>
                      </a:endParaRPr>
                    </a:p>
                  </a:txBody>
                  <a:tcPr/>
                </a:tc>
              </a:tr>
              <a:tr h="133573">
                <a:tc rowSpan="4">
                  <a:txBody>
                    <a:bodyPr/>
                    <a:lstStyle/>
                    <a:p>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LO1 - Understand the purpose of marketing strategies</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P1 - Identify SMART marketing objectives for a specific business</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r>
              <a:tr h="133574">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P2 - Identify a market segment for a specific business when planning a marketing strategy</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M1 - Explain the importance to a specific business of market segmentation in planning a marketing strategy</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D1 - Compare two businesses with contrasting marketing strategies and evaluate the impact of the strategy on each business</a:t>
                      </a:r>
                    </a:p>
                  </a:txBody>
                  <a:tcPr>
                    <a:solidFill>
                      <a:srgbClr val="FFC000"/>
                    </a:solidFill>
                  </a:tcPr>
                </a:tc>
              </a:tr>
              <a:tr h="133574">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P3 - Describe marketing strategies a specific business may consider</a:t>
                      </a:r>
                    </a:p>
                  </a:txBody>
                  <a:tcPr>
                    <a:solidFill>
                      <a:srgbClr val="FFC000"/>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M2 - Analyse the marketing approach taken and the marketing strategy created by a specific business to market a product</a:t>
                      </a:r>
                    </a:p>
                  </a:txBody>
                  <a:tcPr>
                    <a:solidFill>
                      <a:srgbClr val="FFC000"/>
                    </a:solidFill>
                  </a:tcPr>
                </a:tc>
                <a:tc>
                  <a:txBody>
                    <a:bodyPr/>
                    <a:lstStyle/>
                    <a:p>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r>
              <a:tr h="133573">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P4 - Explain the approaches to marketing a specific business could take</a:t>
                      </a:r>
                    </a:p>
                  </a:txBody>
                  <a:tcPr>
                    <a:solidFill>
                      <a:srgbClr val="FFC000"/>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r>
              <a:tr h="6526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LO2 - Understand factors influencing marketing strategies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P5 - Explain the factors influencing the marketing strategy of a specific business.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M3 - Describe the impact of unforeseen changes and unexpected events on the marketing strategy of a specific business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D2 - Evaluate how a specific business has reacted to changes in the factors influencing its marketing strategy</a:t>
                      </a:r>
                    </a:p>
                  </a:txBody>
                  <a:tcPr/>
                </a:tc>
              </a:tr>
              <a:tr h="3728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a:t>
                      </a:r>
                      <a:r>
                        <a:rPr kumimoji="0" lang="en-GB" sz="1100" b="1" i="0" u="none" strike="noStrike" kern="1200" baseline="0" dirty="0" smtClean="0">
                          <a:solidFill>
                            <a:schemeClr val="dk1"/>
                          </a:solidFill>
                          <a:latin typeface="Arial" panose="020B0604020202020204" pitchFamily="34" charset="0"/>
                          <a:ea typeface="+mn-ea"/>
                          <a:cs typeface="Arial" panose="020B0604020202020204" pitchFamily="34" charset="0"/>
                        </a:rPr>
                        <a:t>3 - Understand digital marketing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P6 - Explain why a specific business may consider developing a digital marketing strategy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3335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LO4 - Know what benefits branding can generate for businesses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P7 - For a specific business, describe what they have done to create brand recognition and unique selling points, and to represent their beliefs and values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4161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LO5 - Be able to use business tools to propose marketing strategies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P8 - Propose a marketing strategy for a specific business using business tools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M4: Assess the business tools used in a marketing strategy proposal and explain how effective they were</a:t>
                      </a:r>
                    </a:p>
                  </a:txBody>
                  <a:tcPr/>
                </a:tc>
                <a:tc>
                  <a:txBody>
                    <a:bodyPr/>
                    <a:lstStyle/>
                    <a:p>
                      <a:endParaRPr kumimoji="0" lang="en-GB" sz="11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tc>
              </a:tr>
            </a:tbl>
          </a:graphicData>
        </a:graphic>
      </p:graphicFrame>
    </p:spTree>
    <p:extLst>
      <p:ext uri="{BB962C8B-B14F-4D97-AF65-F5344CB8AC3E}">
        <p14:creationId xmlns:p14="http://schemas.microsoft.com/office/powerpoint/2010/main" val="107469142"/>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12768" cy="5583067"/>
          </a:xfrm>
          <a:prstGeom prst="rect">
            <a:avLst/>
          </a:prstGeom>
        </p:spPr>
        <p:txBody>
          <a:bodyPr wrap="square">
            <a:spAutoFit/>
          </a:bodyPr>
          <a:lstStyle/>
          <a:p>
            <a:pPr>
              <a:spcAft>
                <a:spcPts val="600"/>
              </a:spcAft>
              <a:buClr>
                <a:schemeClr val="accent6">
                  <a:lumMod val="50000"/>
                </a:schemeClr>
              </a:buClr>
            </a:pPr>
            <a:r>
              <a:rPr lang="en-US" sz="2040" b="1" dirty="0">
                <a:solidFill>
                  <a:srgbClr val="0070C0"/>
                </a:solidFill>
              </a:rPr>
              <a:t>Good fish and chips</a:t>
            </a:r>
          </a:p>
          <a:p>
            <a:pPr marL="360363" indent="-360363">
              <a:spcAft>
                <a:spcPts val="600"/>
              </a:spcAft>
              <a:buClr>
                <a:schemeClr val="accent6">
                  <a:lumMod val="50000"/>
                </a:schemeClr>
              </a:buClr>
              <a:buFont typeface="Wingdings 3" panose="05040102010807070707" pitchFamily="18" charset="2"/>
              <a:buChar char=""/>
            </a:pPr>
            <a:r>
              <a:rPr lang="en-US" sz="2040" dirty="0" smtClean="0">
                <a:solidFill>
                  <a:srgbClr val="0070C0"/>
                </a:solidFill>
              </a:rPr>
              <a:t>Think about looking </a:t>
            </a:r>
            <a:r>
              <a:rPr lang="en-US" sz="2040" dirty="0">
                <a:solidFill>
                  <a:srgbClr val="0070C0"/>
                </a:solidFill>
              </a:rPr>
              <a:t>at businesses in a particular area, to see if </a:t>
            </a:r>
            <a:r>
              <a:rPr lang="en-US" sz="2040" dirty="0" smtClean="0">
                <a:solidFill>
                  <a:srgbClr val="0070C0"/>
                </a:solidFill>
              </a:rPr>
              <a:t>you can </a:t>
            </a:r>
            <a:r>
              <a:rPr lang="en-US" sz="2040" dirty="0">
                <a:solidFill>
                  <a:srgbClr val="0070C0"/>
                </a:solidFill>
              </a:rPr>
              <a:t>identify potential business opportunities. </a:t>
            </a:r>
            <a:r>
              <a:rPr lang="en-US" sz="2040" dirty="0" smtClean="0">
                <a:solidFill>
                  <a:srgbClr val="0070C0"/>
                </a:solidFill>
              </a:rPr>
              <a:t>First think of </a:t>
            </a:r>
            <a:r>
              <a:rPr lang="en-US" sz="2040" dirty="0">
                <a:solidFill>
                  <a:srgbClr val="0070C0"/>
                </a:solidFill>
              </a:rPr>
              <a:t>ways of conducting market </a:t>
            </a:r>
            <a:r>
              <a:rPr lang="en-US" sz="2040" dirty="0" smtClean="0">
                <a:solidFill>
                  <a:srgbClr val="0070C0"/>
                </a:solidFill>
              </a:rPr>
              <a:t>research, </a:t>
            </a:r>
            <a:r>
              <a:rPr lang="en-US" sz="2040" dirty="0">
                <a:solidFill>
                  <a:srgbClr val="0070C0"/>
                </a:solidFill>
              </a:rPr>
              <a:t>what type of business </a:t>
            </a:r>
            <a:r>
              <a:rPr lang="en-US" sz="2040" dirty="0" smtClean="0">
                <a:solidFill>
                  <a:srgbClr val="0070C0"/>
                </a:solidFill>
              </a:rPr>
              <a:t>do you think is </a:t>
            </a:r>
            <a:r>
              <a:rPr lang="en-US" sz="2040" dirty="0">
                <a:solidFill>
                  <a:srgbClr val="0070C0"/>
                </a:solidFill>
              </a:rPr>
              <a:t>was lacking in the area </a:t>
            </a:r>
            <a:r>
              <a:rPr lang="en-US" sz="2040" dirty="0" smtClean="0">
                <a:solidFill>
                  <a:srgbClr val="0070C0"/>
                </a:solidFill>
              </a:rPr>
              <a:t>draw up a list of the obvious retail gaps. Now </a:t>
            </a:r>
            <a:r>
              <a:rPr lang="en-US" sz="2040" dirty="0">
                <a:solidFill>
                  <a:srgbClr val="0070C0"/>
                </a:solidFill>
              </a:rPr>
              <a:t>consider why such an outlet was not in place already. </a:t>
            </a:r>
            <a:r>
              <a:rPr lang="en-US" sz="2040" dirty="0" smtClean="0">
                <a:solidFill>
                  <a:srgbClr val="0070C0"/>
                </a:solidFill>
              </a:rPr>
              <a:t>Think about why this </a:t>
            </a:r>
            <a:r>
              <a:rPr lang="en-US" sz="2040" dirty="0">
                <a:solidFill>
                  <a:srgbClr val="0070C0"/>
                </a:solidFill>
              </a:rPr>
              <a:t>might </a:t>
            </a:r>
            <a:r>
              <a:rPr lang="en-US" sz="2040" dirty="0" smtClean="0">
                <a:solidFill>
                  <a:srgbClr val="0070C0"/>
                </a:solidFill>
              </a:rPr>
              <a:t>be, is it </a:t>
            </a:r>
            <a:r>
              <a:rPr lang="en-US" sz="2040" dirty="0">
                <a:solidFill>
                  <a:srgbClr val="0070C0"/>
                </a:solidFill>
              </a:rPr>
              <a:t>because there was not enough demand to be satisfied at a profit.</a:t>
            </a:r>
          </a:p>
          <a:p>
            <a:pPr marL="360363" indent="-360363">
              <a:spcAft>
                <a:spcPts val="600"/>
              </a:spcAft>
              <a:buClr>
                <a:schemeClr val="accent6">
                  <a:lumMod val="50000"/>
                </a:schemeClr>
              </a:buClr>
              <a:buFont typeface="Wingdings 3" panose="05040102010807070707" pitchFamily="18" charset="2"/>
              <a:buChar char=""/>
            </a:pPr>
            <a:r>
              <a:rPr lang="en-US" sz="2040" dirty="0" smtClean="0">
                <a:solidFill>
                  <a:srgbClr val="0070C0"/>
                </a:solidFill>
              </a:rPr>
              <a:t>Investigate </a:t>
            </a:r>
            <a:r>
              <a:rPr lang="en-US" sz="2040" dirty="0">
                <a:solidFill>
                  <a:srgbClr val="0070C0"/>
                </a:solidFill>
              </a:rPr>
              <a:t>potential business opportunities in some detail. </a:t>
            </a:r>
            <a:r>
              <a:rPr lang="en-US" sz="2040" dirty="0" smtClean="0">
                <a:solidFill>
                  <a:srgbClr val="0070C0"/>
                </a:solidFill>
              </a:rPr>
              <a:t>For example, </a:t>
            </a:r>
            <a:r>
              <a:rPr lang="en-US" sz="2040" dirty="0">
                <a:solidFill>
                  <a:srgbClr val="0070C0"/>
                </a:solidFill>
              </a:rPr>
              <a:t>a fish and chip shop could be opened successfully in a particular location. </a:t>
            </a:r>
            <a:r>
              <a:rPr lang="en-US" sz="2040" dirty="0" smtClean="0">
                <a:solidFill>
                  <a:srgbClr val="0070C0"/>
                </a:solidFill>
              </a:rPr>
              <a:t>Looking </a:t>
            </a:r>
            <a:r>
              <a:rPr lang="en-US" sz="2040" dirty="0">
                <a:solidFill>
                  <a:srgbClr val="0070C0"/>
                </a:solidFill>
              </a:rPr>
              <a:t>at the past history of a nearby </a:t>
            </a:r>
            <a:r>
              <a:rPr lang="en-US" sz="2040" dirty="0" smtClean="0">
                <a:solidFill>
                  <a:srgbClr val="0070C0"/>
                </a:solidFill>
              </a:rPr>
              <a:t>shop, for example did </a:t>
            </a:r>
            <a:r>
              <a:rPr lang="en-US" sz="2040" dirty="0">
                <a:solidFill>
                  <a:srgbClr val="0070C0"/>
                </a:solidFill>
              </a:rPr>
              <a:t>previous </a:t>
            </a:r>
            <a:r>
              <a:rPr lang="en-US" sz="2040" dirty="0" smtClean="0">
                <a:solidFill>
                  <a:srgbClr val="0070C0"/>
                </a:solidFill>
              </a:rPr>
              <a:t>similar shops open </a:t>
            </a:r>
            <a:r>
              <a:rPr lang="en-US" sz="2040" dirty="0">
                <a:solidFill>
                  <a:srgbClr val="0070C0"/>
                </a:solidFill>
              </a:rPr>
              <a:t>and then </a:t>
            </a:r>
            <a:r>
              <a:rPr lang="en-US" sz="2040" dirty="0" smtClean="0">
                <a:solidFill>
                  <a:srgbClr val="0070C0"/>
                </a:solidFill>
              </a:rPr>
              <a:t>close </a:t>
            </a:r>
            <a:r>
              <a:rPr lang="en-US" sz="2040" dirty="0">
                <a:solidFill>
                  <a:srgbClr val="0070C0"/>
                </a:solidFill>
              </a:rPr>
              <a:t>in a relatively short period of time. </a:t>
            </a:r>
            <a:r>
              <a:rPr lang="en-US" sz="2040" dirty="0" smtClean="0">
                <a:solidFill>
                  <a:srgbClr val="0070C0"/>
                </a:solidFill>
              </a:rPr>
              <a:t>We would carry </a:t>
            </a:r>
            <a:r>
              <a:rPr lang="en-US" sz="2040" dirty="0">
                <a:solidFill>
                  <a:srgbClr val="0070C0"/>
                </a:solidFill>
              </a:rPr>
              <a:t>out as much market research as you could reasonably </a:t>
            </a:r>
            <a:r>
              <a:rPr lang="en-US" sz="2040" dirty="0" smtClean="0">
                <a:solidFill>
                  <a:srgbClr val="0070C0"/>
                </a:solidFill>
              </a:rPr>
              <a:t>expect.</a:t>
            </a:r>
            <a:endParaRPr lang="en-US" sz="2040" dirty="0">
              <a:solidFill>
                <a:srgbClr val="0070C0"/>
              </a:solidFill>
            </a:endParaRPr>
          </a:p>
        </p:txBody>
      </p:sp>
      <p:pic>
        <p:nvPicPr>
          <p:cNvPr id="5" name="Picture 2" descr="Image result for fish and chip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304" y="1148807"/>
            <a:ext cx="1584176" cy="1089120"/>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4" descr="Image result for fish and chip sho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369868"/>
            <a:ext cx="1578566" cy="1183925"/>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6" descr="Image result for fish"/>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3683195"/>
            <a:ext cx="1578566" cy="111486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8" descr="Image result for pickled onion in fish shop"/>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309426" y="4905299"/>
            <a:ext cx="1577444" cy="169205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Title 2"/>
          <p:cNvSpPr>
            <a:spLocks noGrp="1"/>
          </p:cNvSpPr>
          <p:nvPr>
            <p:ph type="title"/>
          </p:nvPr>
        </p:nvSpPr>
        <p:spPr>
          <a:xfrm>
            <a:off x="70266" y="72008"/>
            <a:ext cx="8859452" cy="548680"/>
          </a:xfrm>
        </p:spPr>
        <p:txBody>
          <a:bodyPr>
            <a:noAutofit/>
          </a:bodyPr>
          <a:lstStyle/>
          <a:p>
            <a:r>
              <a:rPr lang="en-US" sz="2600" dirty="0" smtClean="0"/>
              <a:t>P1.1 – What Marketing Objectives Typically Cover</a:t>
            </a:r>
            <a:endParaRPr lang="en-US" sz="2600" dirty="0"/>
          </a:p>
        </p:txBody>
      </p:sp>
    </p:spTree>
    <p:extLst>
      <p:ext uri="{BB962C8B-B14F-4D97-AF65-F5344CB8AC3E}">
        <p14:creationId xmlns:p14="http://schemas.microsoft.com/office/powerpoint/2010/main" val="1145383611"/>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056784" cy="5663089"/>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900" dirty="0" smtClean="0">
                <a:solidFill>
                  <a:srgbClr val="0070C0"/>
                </a:solidFill>
              </a:rPr>
              <a:t>Imagine in </a:t>
            </a:r>
            <a:r>
              <a:rPr lang="en-US" sz="1900" dirty="0">
                <a:solidFill>
                  <a:srgbClr val="0070C0"/>
                </a:solidFill>
              </a:rPr>
              <a:t>4 or 5 years </a:t>
            </a:r>
            <a:r>
              <a:rPr lang="en-US" sz="1900" dirty="0" smtClean="0">
                <a:solidFill>
                  <a:srgbClr val="0070C0"/>
                </a:solidFill>
              </a:rPr>
              <a:t>you were </a:t>
            </a:r>
            <a:r>
              <a:rPr lang="en-US" sz="1900" dirty="0">
                <a:solidFill>
                  <a:srgbClr val="0070C0"/>
                </a:solidFill>
              </a:rPr>
              <a:t>not only working there, but personally running the business and doing well. When </a:t>
            </a:r>
            <a:r>
              <a:rPr lang="en-US" sz="1900" dirty="0" smtClean="0">
                <a:solidFill>
                  <a:srgbClr val="0070C0"/>
                </a:solidFill>
              </a:rPr>
              <a:t>asked </a:t>
            </a:r>
            <a:r>
              <a:rPr lang="en-US" sz="1900" dirty="0">
                <a:solidFill>
                  <a:srgbClr val="0070C0"/>
                </a:solidFill>
              </a:rPr>
              <a:t>what made </a:t>
            </a:r>
            <a:r>
              <a:rPr lang="en-US" sz="1900" dirty="0" smtClean="0">
                <a:solidFill>
                  <a:srgbClr val="0070C0"/>
                </a:solidFill>
              </a:rPr>
              <a:t>this </a:t>
            </a:r>
            <a:r>
              <a:rPr lang="en-US" sz="1900" dirty="0">
                <a:solidFill>
                  <a:srgbClr val="0070C0"/>
                </a:solidFill>
              </a:rPr>
              <a:t>shop different from the previous outlets </a:t>
            </a:r>
            <a:r>
              <a:rPr lang="en-US" sz="1900" dirty="0" smtClean="0">
                <a:solidFill>
                  <a:srgbClr val="0070C0"/>
                </a:solidFill>
              </a:rPr>
              <a:t>and were told that there was </a:t>
            </a:r>
            <a:r>
              <a:rPr lang="en-US" sz="1900" dirty="0">
                <a:solidFill>
                  <a:srgbClr val="0070C0"/>
                </a:solidFill>
              </a:rPr>
              <a:t>always a potential market as there were a lot of houses close by; that the previous owners were opening at the wrong hours and </a:t>
            </a:r>
            <a:r>
              <a:rPr lang="en-US" sz="1900" dirty="0" smtClean="0">
                <a:solidFill>
                  <a:srgbClr val="0070C0"/>
                </a:solidFill>
              </a:rPr>
              <a:t>you </a:t>
            </a:r>
            <a:r>
              <a:rPr lang="en-US" sz="1900" dirty="0">
                <a:solidFill>
                  <a:srgbClr val="0070C0"/>
                </a:solidFill>
              </a:rPr>
              <a:t>gave better customer service - including free delivery locally. </a:t>
            </a:r>
            <a:endParaRPr lang="en-US" sz="1900" dirty="0" smtClean="0">
              <a:solidFill>
                <a:srgbClr val="0070C0"/>
              </a:solidFill>
            </a:endParaRPr>
          </a:p>
          <a:p>
            <a:pPr marL="360363" indent="-360363">
              <a:spcAft>
                <a:spcPts val="600"/>
              </a:spcAft>
              <a:buClr>
                <a:schemeClr val="accent6">
                  <a:lumMod val="50000"/>
                </a:schemeClr>
              </a:buClr>
              <a:buFont typeface="Wingdings 3" panose="05040102010807070707" pitchFamily="18" charset="2"/>
              <a:buChar char=""/>
            </a:pPr>
            <a:r>
              <a:rPr lang="en-US" sz="1900" dirty="0" smtClean="0">
                <a:solidFill>
                  <a:srgbClr val="0070C0"/>
                </a:solidFill>
              </a:rPr>
              <a:t>Evening </a:t>
            </a:r>
            <a:r>
              <a:rPr lang="en-US" sz="1900" dirty="0">
                <a:solidFill>
                  <a:srgbClr val="0070C0"/>
                </a:solidFill>
              </a:rPr>
              <a:t>opening hours had previously been </a:t>
            </a:r>
            <a:r>
              <a:rPr lang="en-US" sz="1900" dirty="0" smtClean="0">
                <a:solidFill>
                  <a:srgbClr val="0070C0"/>
                </a:solidFill>
              </a:rPr>
              <a:t>5pm </a:t>
            </a:r>
            <a:r>
              <a:rPr lang="en-US" sz="1900" dirty="0">
                <a:solidFill>
                  <a:srgbClr val="0070C0"/>
                </a:solidFill>
              </a:rPr>
              <a:t>to </a:t>
            </a:r>
            <a:r>
              <a:rPr lang="en-US" sz="1900" dirty="0" smtClean="0">
                <a:solidFill>
                  <a:srgbClr val="0070C0"/>
                </a:solidFill>
              </a:rPr>
              <a:t>8pm</a:t>
            </a:r>
            <a:r>
              <a:rPr lang="en-US" sz="1900" dirty="0">
                <a:solidFill>
                  <a:srgbClr val="0070C0"/>
                </a:solidFill>
              </a:rPr>
              <a:t>, hoping to catch the </a:t>
            </a:r>
            <a:r>
              <a:rPr lang="en-US" sz="1900" dirty="0" smtClean="0">
                <a:solidFill>
                  <a:srgbClr val="0070C0"/>
                </a:solidFill>
              </a:rPr>
              <a:t>workers </a:t>
            </a:r>
            <a:r>
              <a:rPr lang="en-US" sz="1900" dirty="0">
                <a:solidFill>
                  <a:srgbClr val="0070C0"/>
                </a:solidFill>
              </a:rPr>
              <a:t>trade. Now they were </a:t>
            </a:r>
            <a:r>
              <a:rPr lang="en-US" sz="1900" dirty="0" smtClean="0">
                <a:solidFill>
                  <a:srgbClr val="0070C0"/>
                </a:solidFill>
              </a:rPr>
              <a:t>3pm </a:t>
            </a:r>
            <a:r>
              <a:rPr lang="en-US" sz="1900" dirty="0">
                <a:solidFill>
                  <a:srgbClr val="0070C0"/>
                </a:solidFill>
              </a:rPr>
              <a:t>to </a:t>
            </a:r>
            <a:r>
              <a:rPr lang="en-US" sz="1900" dirty="0" smtClean="0">
                <a:solidFill>
                  <a:srgbClr val="0070C0"/>
                </a:solidFill>
              </a:rPr>
              <a:t>5pm</a:t>
            </a:r>
            <a:r>
              <a:rPr lang="en-US" sz="1900" dirty="0">
                <a:solidFill>
                  <a:srgbClr val="0070C0"/>
                </a:solidFill>
              </a:rPr>
              <a:t>, to catch </a:t>
            </a:r>
            <a:r>
              <a:rPr lang="en-US" sz="1900" dirty="0" smtClean="0">
                <a:solidFill>
                  <a:srgbClr val="0070C0"/>
                </a:solidFill>
              </a:rPr>
              <a:t>the school trade.</a:t>
            </a:r>
            <a:endParaRPr lang="en-US" sz="1900" dirty="0">
              <a:solidFill>
                <a:srgbClr val="0070C0"/>
              </a:solidFill>
            </a:endParaRPr>
          </a:p>
          <a:p>
            <a:pPr>
              <a:spcAft>
                <a:spcPts val="600"/>
              </a:spcAft>
              <a:buClr>
                <a:schemeClr val="accent6">
                  <a:lumMod val="50000"/>
                </a:schemeClr>
              </a:buClr>
            </a:pPr>
            <a:r>
              <a:rPr lang="en-US" sz="1900" b="1" dirty="0">
                <a:solidFill>
                  <a:srgbClr val="FF0000"/>
                </a:solidFill>
              </a:rPr>
              <a:t>Questions</a:t>
            </a:r>
          </a:p>
          <a:p>
            <a:pPr marL="360363" indent="-360363">
              <a:spcAft>
                <a:spcPts val="600"/>
              </a:spcAft>
              <a:buClr>
                <a:schemeClr val="accent6">
                  <a:lumMod val="50000"/>
                </a:schemeClr>
              </a:buClr>
              <a:buFont typeface="+mj-lt"/>
              <a:buAutoNum type="arabicPeriod"/>
            </a:pPr>
            <a:r>
              <a:rPr lang="en-US" sz="1900" dirty="0" smtClean="0">
                <a:solidFill>
                  <a:srgbClr val="FF0000"/>
                </a:solidFill>
              </a:rPr>
              <a:t>In </a:t>
            </a:r>
            <a:r>
              <a:rPr lang="en-US" sz="1900" dirty="0">
                <a:solidFill>
                  <a:srgbClr val="FF0000"/>
                </a:solidFill>
              </a:rPr>
              <a:t>your judgement, which factors </a:t>
            </a:r>
            <a:r>
              <a:rPr lang="en-US" sz="1900" dirty="0" smtClean="0">
                <a:solidFill>
                  <a:srgbClr val="FF0000"/>
                </a:solidFill>
              </a:rPr>
              <a:t>could be the </a:t>
            </a:r>
            <a:r>
              <a:rPr lang="en-US" sz="1900" dirty="0">
                <a:solidFill>
                  <a:srgbClr val="FF0000"/>
                </a:solidFill>
              </a:rPr>
              <a:t>most important in leading to the success of </a:t>
            </a:r>
            <a:r>
              <a:rPr lang="en-US" sz="1900" dirty="0" smtClean="0">
                <a:solidFill>
                  <a:srgbClr val="FF0000"/>
                </a:solidFill>
              </a:rPr>
              <a:t>this </a:t>
            </a:r>
            <a:r>
              <a:rPr lang="en-US" sz="1900" dirty="0">
                <a:solidFill>
                  <a:srgbClr val="FF0000"/>
                </a:solidFill>
              </a:rPr>
              <a:t>business? Explain your thinking.</a:t>
            </a:r>
          </a:p>
          <a:p>
            <a:pPr marL="360363" indent="-360363">
              <a:spcAft>
                <a:spcPts val="600"/>
              </a:spcAft>
              <a:buClr>
                <a:schemeClr val="accent6">
                  <a:lumMod val="50000"/>
                </a:schemeClr>
              </a:buClr>
              <a:buFont typeface="+mj-lt"/>
              <a:buAutoNum type="arabicPeriod"/>
            </a:pPr>
            <a:r>
              <a:rPr lang="en-US" sz="1900" dirty="0" smtClean="0">
                <a:solidFill>
                  <a:srgbClr val="FF0000"/>
                </a:solidFill>
              </a:rPr>
              <a:t>Could </a:t>
            </a:r>
            <a:r>
              <a:rPr lang="en-US" sz="1900" dirty="0">
                <a:solidFill>
                  <a:srgbClr val="FF0000"/>
                </a:solidFill>
              </a:rPr>
              <a:t>there have been other significant factors, not mentioned above? Give as many possible examples as you can. (You could explain what 'better customer service' might mean in this context.)</a:t>
            </a:r>
          </a:p>
        </p:txBody>
      </p:sp>
      <p:pic>
        <p:nvPicPr>
          <p:cNvPr id="7170" name="Picture 2" descr="Image result for fish and chip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304" y="1148807"/>
            <a:ext cx="1584176" cy="1089120"/>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2" name="Picture 4" descr="Image result for fish and chip sho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369868"/>
            <a:ext cx="1578566" cy="1183925"/>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4" name="Picture 6" descr="Image result for fish"/>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3683195"/>
            <a:ext cx="1578566" cy="111486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6" name="Picture 8" descr="Image result for pickled onion in fish shop"/>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309426" y="4905299"/>
            <a:ext cx="1577444" cy="169205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2600" dirty="0" smtClean="0"/>
              <a:t>P1.1 – What Marketing Objectives Typically Cover</a:t>
            </a:r>
            <a:endParaRPr lang="en-US" sz="2600" dirty="0"/>
          </a:p>
        </p:txBody>
      </p:sp>
    </p:spTree>
    <p:extLst>
      <p:ext uri="{BB962C8B-B14F-4D97-AF65-F5344CB8AC3E}">
        <p14:creationId xmlns:p14="http://schemas.microsoft.com/office/powerpoint/2010/main" val="3367076644"/>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Enderoth</Template>
  <TotalTime>58368</TotalTime>
  <Words>9271</Words>
  <Application>Microsoft Office PowerPoint</Application>
  <PresentationFormat>On-screen Show (4:3)</PresentationFormat>
  <Paragraphs>492</Paragraphs>
  <Slides>46</Slides>
  <Notes>46</Notes>
  <HiddenSlides>0</HiddenSlides>
  <MMClips>3</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46</vt:i4>
      </vt:variant>
    </vt:vector>
  </HeadingPairs>
  <TitlesOfParts>
    <vt:vector size="56" baseType="lpstr">
      <vt:lpstr>Arial Unicode MS</vt:lpstr>
      <vt:lpstr>Arial</vt:lpstr>
      <vt:lpstr>Calibri</vt:lpstr>
      <vt:lpstr>Lucida Sans Unicode</vt:lpstr>
      <vt:lpstr>Segoe UI</vt:lpstr>
      <vt:lpstr>Times New Roman</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01 – Learning Outcome (LO) Weightings</vt:lpstr>
      <vt:lpstr>Assessment Criteria</vt:lpstr>
      <vt:lpstr>P1.1 – What Marketing Objectives Typically Cover</vt:lpstr>
      <vt:lpstr>P1.1 – What Marketing Objectives Typically Cover</vt:lpstr>
      <vt:lpstr>P1.1 – What Marketing Objectives Typically Cover - Scenario</vt:lpstr>
      <vt:lpstr>P1.1 – What Marketing Objectives Typically Cover</vt:lpstr>
      <vt:lpstr>P1.1 – What Marketing Objectives Typically Cover</vt:lpstr>
      <vt:lpstr>P1.1 – What Marketing Objectives Typically Cover</vt:lpstr>
      <vt:lpstr>P2.1 – What Marketing Objectives Typically Cover</vt:lpstr>
      <vt:lpstr>P1.2 – What Marketing Objectives Typically Cover</vt:lpstr>
      <vt:lpstr>P1.2 – What Marketing Objectives Typically Cover</vt:lpstr>
      <vt:lpstr>P1.2 – What Marketing Objectives Typically Cover - SMART</vt:lpstr>
      <vt:lpstr>P1.2 – What Marketing Objectives Typically Cover - SMART</vt:lpstr>
      <vt:lpstr>P2.1 – Market Segmentation in Planning Marketing Strategies </vt:lpstr>
      <vt:lpstr>P2.1 – Market Segmentation in Planning Marketing Strategies </vt:lpstr>
      <vt:lpstr>P2.1 – Market Segmentation in Planning Marketing Strategies </vt:lpstr>
      <vt:lpstr>P2.1 – Market Segmentation in Planning Marketing Strategies </vt:lpstr>
      <vt:lpstr>P2.1 – Market Segmentation in Planning Marketing Strategies </vt:lpstr>
      <vt:lpstr>P2.1 – Market Segmentation in Planning Marketing Strategies </vt:lpstr>
      <vt:lpstr>P2.1 – Market Segmentation in Planning Marketing Strategies </vt:lpstr>
      <vt:lpstr>P2.1 – Market Segmentation in Planning Marketing Strategies </vt:lpstr>
      <vt:lpstr>M1.1 – Market Segmentation in Planning Marketing Strategies </vt:lpstr>
      <vt:lpstr>D1.1 – Market Segmentation in Planning Marketing Strategies </vt:lpstr>
      <vt:lpstr>P3.1 – Different Marketing Strategies</vt:lpstr>
      <vt:lpstr>P3.1 – Different Marketing Strategies</vt:lpstr>
      <vt:lpstr>P3.1 – Different Marketing Strategies</vt:lpstr>
      <vt:lpstr>P3.1 – Different Marketing Strategies</vt:lpstr>
      <vt:lpstr>P3.1 – Different Marketing Strategies</vt:lpstr>
      <vt:lpstr>P3.1 – Different Marketing Strategies</vt:lpstr>
      <vt:lpstr>P4.1 – Approaches to Marketing – Niche vs Mass</vt:lpstr>
      <vt:lpstr>P4.1 – Niche Markets</vt:lpstr>
      <vt:lpstr>P4.1 – Niche Markets</vt:lpstr>
      <vt:lpstr>P4.1 – Niche or Mass market</vt:lpstr>
      <vt:lpstr>P4.1 – Mass markets</vt:lpstr>
      <vt:lpstr>P4.1 – Mass markets</vt:lpstr>
      <vt:lpstr>P4.1 – Niche or Mass market</vt:lpstr>
      <vt:lpstr>P4.1 – Approaches to Marketing – Product Led</vt:lpstr>
      <vt:lpstr>P4.1 – Approaches to Marketing – Asset Led</vt:lpstr>
      <vt:lpstr>P4.1 – Approaches to Marketing – Market Led</vt:lpstr>
      <vt:lpstr>M2.1 – Approaches to Marketing – Market Led</vt:lpstr>
      <vt:lpstr>LO1 – Assessment Criteria</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LO1 - Understand the Purpose of Marketing Strategies</dc:title>
  <dc:subject>eBusiness</dc:subject>
  <dc:creator>Enderoth</dc:creator>
  <cp:lastModifiedBy>Stephen Rafferty</cp:lastModifiedBy>
  <cp:revision>1768</cp:revision>
  <cp:lastPrinted>2014-01-22T18:25:48Z</cp:lastPrinted>
  <dcterms:created xsi:type="dcterms:W3CDTF">2008-03-12T11:01:44Z</dcterms:created>
  <dcterms:modified xsi:type="dcterms:W3CDTF">2017-07-25T19:42:54Z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